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66" r:id="rId1"/>
  </p:sldMasterIdLst>
  <p:notesMasterIdLst>
    <p:notesMasterId r:id="rId23"/>
  </p:notesMasterIdLst>
  <p:handoutMasterIdLst>
    <p:handoutMasterId r:id="rId24"/>
  </p:handoutMasterIdLst>
  <p:sldIdLst>
    <p:sldId id="294" r:id="rId2"/>
    <p:sldId id="297" r:id="rId3"/>
    <p:sldId id="309" r:id="rId4"/>
    <p:sldId id="311" r:id="rId5"/>
    <p:sldId id="317" r:id="rId6"/>
    <p:sldId id="312" r:id="rId7"/>
    <p:sldId id="313" r:id="rId8"/>
    <p:sldId id="316" r:id="rId9"/>
    <p:sldId id="315" r:id="rId10"/>
    <p:sldId id="319" r:id="rId11"/>
    <p:sldId id="321" r:id="rId12"/>
    <p:sldId id="320" r:id="rId13"/>
    <p:sldId id="322" r:id="rId14"/>
    <p:sldId id="323" r:id="rId15"/>
    <p:sldId id="324" r:id="rId16"/>
    <p:sldId id="325" r:id="rId17"/>
    <p:sldId id="326" r:id="rId18"/>
    <p:sldId id="327" r:id="rId19"/>
    <p:sldId id="328" r:id="rId20"/>
    <p:sldId id="307" r:id="rId21"/>
    <p:sldId id="329" r:id="rId22"/>
  </p:sldIdLst>
  <p:sldSz cx="11949113" cy="6721475"/>
  <p:notesSz cx="6843713" cy="9990138"/>
  <p:custDataLst>
    <p:tags r:id="rId25"/>
  </p:custDataLst>
  <p:defaultTextStyle>
    <a:defPPr>
      <a:defRPr lang="en-US"/>
    </a:defPPr>
    <a:lvl1pPr algn="l" rtl="0" fontAlgn="base">
      <a:spcBef>
        <a:spcPct val="0"/>
      </a:spcBef>
      <a:spcAft>
        <a:spcPct val="0"/>
      </a:spcAft>
      <a:defRPr sz="1600" kern="1200">
        <a:solidFill>
          <a:schemeClr val="tx1"/>
        </a:solidFill>
        <a:latin typeface="Arial" charset="0"/>
        <a:ea typeface="+mn-ea"/>
        <a:cs typeface="Arial" charset="0"/>
      </a:defRPr>
    </a:lvl1pPr>
    <a:lvl2pPr marL="457200" algn="l" rtl="0" fontAlgn="base">
      <a:spcBef>
        <a:spcPct val="0"/>
      </a:spcBef>
      <a:spcAft>
        <a:spcPct val="0"/>
      </a:spcAft>
      <a:defRPr sz="1600" kern="1200">
        <a:solidFill>
          <a:schemeClr val="tx1"/>
        </a:solidFill>
        <a:latin typeface="Arial" charset="0"/>
        <a:ea typeface="+mn-ea"/>
        <a:cs typeface="Arial" charset="0"/>
      </a:defRPr>
    </a:lvl2pPr>
    <a:lvl3pPr marL="914400" algn="l" rtl="0" fontAlgn="base">
      <a:spcBef>
        <a:spcPct val="0"/>
      </a:spcBef>
      <a:spcAft>
        <a:spcPct val="0"/>
      </a:spcAft>
      <a:defRPr sz="1600" kern="1200">
        <a:solidFill>
          <a:schemeClr val="tx1"/>
        </a:solidFill>
        <a:latin typeface="Arial" charset="0"/>
        <a:ea typeface="+mn-ea"/>
        <a:cs typeface="Arial" charset="0"/>
      </a:defRPr>
    </a:lvl3pPr>
    <a:lvl4pPr marL="1371600" algn="l" rtl="0" fontAlgn="base">
      <a:spcBef>
        <a:spcPct val="0"/>
      </a:spcBef>
      <a:spcAft>
        <a:spcPct val="0"/>
      </a:spcAft>
      <a:defRPr sz="1600" kern="1200">
        <a:solidFill>
          <a:schemeClr val="tx1"/>
        </a:solidFill>
        <a:latin typeface="Arial" charset="0"/>
        <a:ea typeface="+mn-ea"/>
        <a:cs typeface="Arial" charset="0"/>
      </a:defRPr>
    </a:lvl4pPr>
    <a:lvl5pPr marL="1828800" algn="l" rtl="0" fontAlgn="base">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52" userDrawn="1">
          <p15:clr>
            <a:srgbClr val="A4A3A4"/>
          </p15:clr>
        </p15:guide>
        <p15:guide id="2" userDrawn="1">
          <p15:clr>
            <a:srgbClr val="A4A3A4"/>
          </p15:clr>
        </p15:guide>
      </p15:sldGuideLst>
    </p:ext>
    <p:ext uri="{2D200454-40CA-4A62-9FC3-DE9A4176ACB9}">
      <p15:notesGuideLst xmlns:p15="http://schemas.microsoft.com/office/powerpoint/2012/main">
        <p15:guide id="1" orient="horz" pos="3147">
          <p15:clr>
            <a:srgbClr val="A4A3A4"/>
          </p15:clr>
        </p15:guide>
        <p15:guide id="2" pos="215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D"/>
    <a:srgbClr val="00640F"/>
    <a:srgbClr val="737373"/>
    <a:srgbClr val="808080"/>
    <a:srgbClr val="F58000"/>
    <a:srgbClr val="FF0000"/>
    <a:srgbClr val="9B1889"/>
    <a:srgbClr val="92D40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47" autoAdjust="0"/>
    <p:restoredTop sz="98255" autoAdjust="0"/>
  </p:normalViewPr>
  <p:slideViewPr>
    <p:cSldViewPr snapToGrid="0">
      <p:cViewPr varScale="1">
        <p:scale>
          <a:sx n="86" d="100"/>
          <a:sy n="86" d="100"/>
        </p:scale>
        <p:origin x="1008" y="77"/>
      </p:cViewPr>
      <p:guideLst>
        <p:guide orient="horz" pos="352"/>
        <p:guide/>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2" d="100"/>
          <a:sy n="62" d="100"/>
        </p:scale>
        <p:origin x="-2862" y="-66"/>
      </p:cViewPr>
      <p:guideLst>
        <p:guide orient="horz" pos="3147"/>
        <p:guide pos="215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203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idx="2"/>
          </p:nvPr>
        </p:nvSpPr>
        <p:spPr bwMode="auto">
          <a:xfrm>
            <a:off x="-481013" y="627063"/>
            <a:ext cx="7812088" cy="4395787"/>
          </a:xfrm>
          <a:prstGeom prst="rect">
            <a:avLst/>
          </a:prstGeom>
          <a:noFill/>
          <a:ln w="9525">
            <a:solidFill>
              <a:schemeClr val="tx1"/>
            </a:solidFill>
            <a:miter lim="800000"/>
            <a:headEnd/>
            <a:tailEnd/>
          </a:ln>
        </p:spPr>
      </p:sp>
      <p:sp>
        <p:nvSpPr>
          <p:cNvPr id="5123" name="Rectangle 3"/>
          <p:cNvSpPr>
            <a:spLocks noGrp="1" noChangeArrowheads="1"/>
          </p:cNvSpPr>
          <p:nvPr>
            <p:ph type="body" sz="quarter" idx="3"/>
          </p:nvPr>
        </p:nvSpPr>
        <p:spPr bwMode="auto">
          <a:xfrm>
            <a:off x="474663" y="5367338"/>
            <a:ext cx="5900737" cy="1233487"/>
          </a:xfrm>
          <a:prstGeom prst="rect">
            <a:avLst/>
          </a:prstGeom>
          <a:noFill/>
          <a:ln>
            <a:noFill/>
          </a:ln>
          <a:effectLst/>
        </p:spPr>
        <p:txBody>
          <a:bodyPr vert="horz" wrap="square" lIns="0" tIns="0" rIns="0" bIns="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7" name="Rectangle 7"/>
          <p:cNvSpPr>
            <a:spLocks noGrp="1" noChangeArrowheads="1"/>
          </p:cNvSpPr>
          <p:nvPr>
            <p:ph type="sldNum" sz="quarter" idx="5"/>
          </p:nvPr>
        </p:nvSpPr>
        <p:spPr bwMode="auto">
          <a:xfrm>
            <a:off x="6103938" y="9610725"/>
            <a:ext cx="271462" cy="182563"/>
          </a:xfrm>
          <a:prstGeom prst="rect">
            <a:avLst/>
          </a:prstGeom>
          <a:noFill/>
          <a:ln>
            <a:noFill/>
          </a:ln>
          <a:effectLst/>
        </p:spPr>
        <p:txBody>
          <a:bodyPr vert="horz" wrap="none" lIns="0" tIns="0" rIns="0" bIns="0" numCol="1" anchor="b" anchorCtr="0" compatLnSpc="1">
            <a:prstTxWarp prst="textNoShape">
              <a:avLst/>
            </a:prstTxWarp>
            <a:spAutoFit/>
          </a:bodyPr>
          <a:lstStyle>
            <a:lvl1pPr algn="r">
              <a:defRPr sz="1200">
                <a:cs typeface="+mn-cs"/>
              </a:defRPr>
            </a:lvl1pPr>
          </a:lstStyle>
          <a:p>
            <a:pPr>
              <a:defRPr/>
            </a:pPr>
            <a:fld id="{A6BE5F23-3ED4-49B7-97EC-185C90A8E061}" type="slidenum">
              <a:rPr lang="en-US"/>
              <a:pPr>
                <a:defRPr/>
              </a:pPr>
              <a:t>‹#›</a:t>
            </a:fld>
            <a:endParaRPr lang="en-US" dirty="0"/>
          </a:p>
        </p:txBody>
      </p:sp>
      <p:sp>
        <p:nvSpPr>
          <p:cNvPr id="5128" name="doc id"/>
          <p:cNvSpPr>
            <a:spLocks noGrp="1" noChangeArrowheads="1"/>
          </p:cNvSpPr>
          <p:nvPr>
            <p:ph type="ftr" sz="quarter" idx="4"/>
          </p:nvPr>
        </p:nvSpPr>
        <p:spPr bwMode="auto">
          <a:xfrm>
            <a:off x="6375400" y="111125"/>
            <a:ext cx="0" cy="123825"/>
          </a:xfrm>
          <a:prstGeom prst="rect">
            <a:avLst/>
          </a:prstGeom>
          <a:noFill/>
          <a:ln>
            <a:noFill/>
          </a:ln>
          <a:effectLst/>
        </p:spPr>
        <p:txBody>
          <a:bodyPr vert="horz" wrap="none" lIns="0" tIns="0" rIns="0" bIns="0" numCol="1" anchor="b" anchorCtr="0" compatLnSpc="1">
            <a:prstTxWarp prst="textNoShape">
              <a:avLst/>
            </a:prstTxWarp>
            <a:spAutoFit/>
          </a:bodyPr>
          <a:lstStyle>
            <a:lvl1pPr algn="r">
              <a:defRPr sz="800">
                <a:cs typeface="+mn-cs"/>
              </a:defRPr>
            </a:lvl1pPr>
          </a:lstStyle>
          <a:p>
            <a:pPr>
              <a:defRPr/>
            </a:pPr>
            <a:endParaRPr lang="en-US"/>
          </a:p>
        </p:txBody>
      </p:sp>
    </p:spTree>
    <p:extLst>
      <p:ext uri="{BB962C8B-B14F-4D97-AF65-F5344CB8AC3E}">
        <p14:creationId xmlns:p14="http://schemas.microsoft.com/office/powerpoint/2010/main" val="1403772300"/>
      </p:ext>
    </p:extLst>
  </p:cSld>
  <p:clrMap bg1="lt1" tx1="dk1" bg2="lt2" tx2="dk2" accent1="accent1" accent2="accent2" accent3="accent3" accent4="accent4" accent5="accent5" accent6="accent6" hlink="hlink" folHlink="folHlink"/>
  <p:notesStyle>
    <a:lvl1pPr algn="l" defTabSz="895350" rtl="0" eaLnBrk="0" fontAlgn="base" hangingPunct="0">
      <a:spcBef>
        <a:spcPct val="0"/>
      </a:spcBef>
      <a:spcAft>
        <a:spcPct val="0"/>
      </a:spcAft>
      <a:buClr>
        <a:schemeClr val="tx2"/>
      </a:buClr>
      <a:defRPr sz="1600" kern="1200">
        <a:solidFill>
          <a:schemeClr val="tx1"/>
        </a:solidFill>
        <a:latin typeface="Arial" charset="0"/>
        <a:ea typeface="+mn-ea"/>
        <a:cs typeface="+mn-cs"/>
      </a:defRPr>
    </a:lvl1pPr>
    <a:lvl2pPr marL="117475" indent="-115888" algn="l" defTabSz="895350"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2pPr>
    <a:lvl3pPr marL="300038" indent="-180975" algn="l" defTabSz="895350"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3pPr>
    <a:lvl4pPr marL="427038" indent="-125413" algn="l" defTabSz="895350" rtl="0" eaLnBrk="0" fontAlgn="base" hangingPunct="0">
      <a:spcBef>
        <a:spcPct val="0"/>
      </a:spcBef>
      <a:spcAft>
        <a:spcPct val="0"/>
      </a:spcAft>
      <a:buClr>
        <a:schemeClr val="tx2"/>
      </a:buClr>
      <a:buFont typeface="Arial" charset="0"/>
      <a:buChar char="▫"/>
      <a:defRPr sz="1600" kern="1200">
        <a:solidFill>
          <a:schemeClr val="tx1"/>
        </a:solidFill>
        <a:latin typeface="Arial" charset="0"/>
        <a:ea typeface="+mn-ea"/>
        <a:cs typeface="+mn-cs"/>
      </a:defRPr>
    </a:lvl4pPr>
    <a:lvl5pPr marL="542925" indent="-114300" algn="l" defTabSz="895350" rtl="0" eaLnBrk="0" fontAlgn="base" hangingPunct="0">
      <a:spcBef>
        <a:spcPct val="0"/>
      </a:spcBef>
      <a:spcAft>
        <a:spcPct val="0"/>
      </a:spcAft>
      <a:buClr>
        <a:schemeClr val="tx2"/>
      </a:buClr>
      <a:buSzPct val="89000"/>
      <a:buFont typeface="Arial" charset="0"/>
      <a:buChar char="-"/>
      <a:defRPr sz="16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481013" y="627063"/>
            <a:ext cx="7812088" cy="4395787"/>
          </a:xfrm>
          <a:ln/>
        </p:spPr>
      </p:sp>
      <p:sp>
        <p:nvSpPr>
          <p:cNvPr id="10242" name="Rectangle 3"/>
          <p:cNvSpPr>
            <a:spLocks noGrp="1" noChangeArrowheads="1"/>
          </p:cNvSpPr>
          <p:nvPr>
            <p:ph type="body" idx="1"/>
          </p:nvPr>
        </p:nvSpPr>
        <p:spPr>
          <a:noFill/>
        </p:spPr>
        <p:txBody>
          <a:bodyPr/>
          <a:lstStyle/>
          <a:p>
            <a:endParaRPr lang="fr-CA" dirty="0"/>
          </a:p>
        </p:txBody>
      </p:sp>
    </p:spTree>
    <p:extLst>
      <p:ext uri="{BB962C8B-B14F-4D97-AF65-F5344CB8AC3E}">
        <p14:creationId xmlns:p14="http://schemas.microsoft.com/office/powerpoint/2010/main" val="189478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a:xfrm>
            <a:off x="-481013" y="627063"/>
            <a:ext cx="7812088" cy="4395787"/>
          </a:xfrm>
          <a:ln/>
        </p:spPr>
      </p:sp>
      <p:sp>
        <p:nvSpPr>
          <p:cNvPr id="14338" name="Notes Placeholder 2"/>
          <p:cNvSpPr>
            <a:spLocks noGrp="1"/>
          </p:cNvSpPr>
          <p:nvPr>
            <p:ph type="body" idx="1"/>
          </p:nvPr>
        </p:nvSpPr>
        <p:spPr>
          <a:noFill/>
        </p:spPr>
        <p:txBody>
          <a:bodyPr/>
          <a:lstStyle/>
          <a:p>
            <a:endParaRPr lang="en-GB"/>
          </a:p>
        </p:txBody>
      </p:sp>
      <p:sp>
        <p:nvSpPr>
          <p:cNvPr id="14339" name="Slide Number Placeholder 3"/>
          <p:cNvSpPr txBox="1">
            <a:spLocks noGrp="1"/>
          </p:cNvSpPr>
          <p:nvPr/>
        </p:nvSpPr>
        <p:spPr bwMode="auto">
          <a:xfrm>
            <a:off x="6184900" y="9607550"/>
            <a:ext cx="190500" cy="185738"/>
          </a:xfrm>
          <a:prstGeom prst="rect">
            <a:avLst/>
          </a:prstGeom>
          <a:noFill/>
          <a:ln w="9525">
            <a:noFill/>
            <a:miter lim="800000"/>
            <a:headEnd/>
            <a:tailEnd/>
          </a:ln>
        </p:spPr>
        <p:txBody>
          <a:bodyPr wrap="none" lIns="0" tIns="0" rIns="0" bIns="0" anchor="b">
            <a:spAutoFit/>
          </a:bodyPr>
          <a:lstStyle/>
          <a:p>
            <a:pPr algn="r"/>
            <a:fld id="{96314B04-EE06-435B-9B7C-59D33D4AA025}" type="slidenum">
              <a:rPr lang="en-US" sz="1200"/>
              <a:pPr algn="r"/>
              <a:t>1</a:t>
            </a:fld>
            <a:endParaRPr lang="en-US" sz="1200"/>
          </a:p>
        </p:txBody>
      </p:sp>
    </p:spTree>
    <p:extLst>
      <p:ext uri="{BB962C8B-B14F-4D97-AF65-F5344CB8AC3E}">
        <p14:creationId xmlns:p14="http://schemas.microsoft.com/office/powerpoint/2010/main" val="1041381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596927" y="1853293"/>
            <a:ext cx="10755260" cy="4150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ags" Target="../tags/tag2.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96929" y="269882"/>
            <a:ext cx="7487392" cy="12976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 Arial </a:t>
            </a:r>
            <a:br>
              <a:rPr lang="en-US" dirty="0"/>
            </a:br>
            <a:r>
              <a:rPr lang="en-US" dirty="0"/>
              <a:t>bold 28 </a:t>
            </a:r>
            <a:r>
              <a:rPr lang="en-US" dirty="0" err="1"/>
              <a:t>pt</a:t>
            </a:r>
            <a:r>
              <a:rPr lang="en-US" dirty="0"/>
              <a:t>)</a:t>
            </a:r>
            <a:endParaRPr lang="en-GB" dirty="0"/>
          </a:p>
        </p:txBody>
      </p:sp>
      <p:sp>
        <p:nvSpPr>
          <p:cNvPr id="1027" name="Text Placeholder 2"/>
          <p:cNvSpPr>
            <a:spLocks noGrp="1"/>
          </p:cNvSpPr>
          <p:nvPr>
            <p:ph type="body" idx="1"/>
          </p:nvPr>
        </p:nvSpPr>
        <p:spPr bwMode="auto">
          <a:xfrm>
            <a:off x="596927" y="1861456"/>
            <a:ext cx="10755260" cy="41055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 Arial bold 24 </a:t>
            </a:r>
            <a:r>
              <a:rPr lang="en-US" dirty="0" err="1"/>
              <a:t>pt</a:t>
            </a:r>
            <a:r>
              <a:rPr lang="en-US" dirty="0"/>
              <a:t>)</a:t>
            </a:r>
          </a:p>
          <a:p>
            <a:pPr lvl="1"/>
            <a:r>
              <a:rPr lang="en-US" dirty="0"/>
              <a:t>Second level (Master text style Arial bold 20 </a:t>
            </a:r>
            <a:r>
              <a:rPr lang="en-US" dirty="0" err="1"/>
              <a:t>pt</a:t>
            </a:r>
            <a:r>
              <a:rPr lang="en-US" dirty="0"/>
              <a:t>)</a:t>
            </a:r>
          </a:p>
          <a:p>
            <a:pPr lvl="2"/>
            <a:r>
              <a:rPr lang="en-US" dirty="0"/>
              <a:t>Third level (Master text style Arial 18 </a:t>
            </a:r>
            <a:r>
              <a:rPr lang="en-US" dirty="0" err="1"/>
              <a:t>pt</a:t>
            </a:r>
            <a:r>
              <a:rPr lang="en-US" dirty="0"/>
              <a:t>)</a:t>
            </a:r>
          </a:p>
          <a:p>
            <a:pPr lvl="3"/>
            <a:r>
              <a:rPr lang="en-US" dirty="0"/>
              <a:t>Fourth level (Master text style Arial 16 </a:t>
            </a:r>
            <a:r>
              <a:rPr lang="en-US" dirty="0" err="1"/>
              <a:t>pt</a:t>
            </a:r>
            <a:r>
              <a:rPr lang="en-US" dirty="0"/>
              <a:t>)</a:t>
            </a:r>
          </a:p>
          <a:p>
            <a:pPr lvl="4"/>
            <a:r>
              <a:rPr lang="en-US" dirty="0"/>
              <a:t>Fifth level (Master text style Arial 16 </a:t>
            </a:r>
            <a:r>
              <a:rPr lang="en-US" dirty="0" err="1"/>
              <a:t>pt</a:t>
            </a:r>
            <a:r>
              <a:rPr lang="en-US" dirty="0"/>
              <a:t>)</a:t>
            </a:r>
            <a:endParaRPr lang="en-GB" dirty="0"/>
          </a:p>
        </p:txBody>
      </p:sp>
      <p:sp>
        <p:nvSpPr>
          <p:cNvPr id="7" name="Rectangle 6"/>
          <p:cNvSpPr>
            <a:spLocks noChangeArrowheads="1"/>
          </p:cNvSpPr>
          <p:nvPr/>
        </p:nvSpPr>
        <p:spPr bwMode="auto">
          <a:xfrm>
            <a:off x="0" y="6407157"/>
            <a:ext cx="11957580" cy="320675"/>
          </a:xfrm>
          <a:prstGeom prst="rect">
            <a:avLst/>
          </a:prstGeom>
          <a:solidFill>
            <a:srgbClr val="FFFFFF"/>
          </a:solidFill>
          <a:ln w="9525" algn="ctr">
            <a:noFill/>
            <a:miter lim="800000"/>
            <a:headEnd/>
            <a:tailEnd/>
          </a:ln>
          <a:effectLst>
            <a:outerShdw dist="23000" dir="5400000" rotWithShape="0">
              <a:srgbClr val="000000">
                <a:alpha val="34999"/>
              </a:srgbClr>
            </a:outerShdw>
          </a:effectLst>
        </p:spPr>
        <p:txBody>
          <a:bodyPr anchor="ctr"/>
          <a:lstStyle/>
          <a:p>
            <a:pPr algn="ctr">
              <a:defRPr/>
            </a:pPr>
            <a:endParaRPr lang="en-US" sz="1600">
              <a:solidFill>
                <a:schemeClr val="lt1"/>
              </a:solidFill>
              <a:latin typeface="+mn-lt"/>
              <a:cs typeface="+mn-cs"/>
            </a:endParaRPr>
          </a:p>
        </p:txBody>
      </p:sp>
      <p:sp>
        <p:nvSpPr>
          <p:cNvPr id="9" name="Slide Number"/>
          <p:cNvSpPr txBox="1">
            <a:spLocks/>
          </p:cNvSpPr>
          <p:nvPr/>
        </p:nvSpPr>
        <p:spPr bwMode="auto">
          <a:xfrm>
            <a:off x="11496126" y="6445620"/>
            <a:ext cx="208390" cy="153888"/>
          </a:xfrm>
          <a:prstGeom prst="rect">
            <a:avLst/>
          </a:prstGeom>
        </p:spPr>
        <p:txBody>
          <a:bodyPr wrap="none" lIns="0" tIns="0" rIns="0" bIns="0" anchor="ctr">
            <a:spAutoFit/>
          </a:bodyPr>
          <a:lstStyle/>
          <a:p>
            <a:pPr algn="r">
              <a:defRPr/>
            </a:pPr>
            <a:fld id="{05FEF753-FCF1-4B88-92A4-57743BCDF370}" type="slidenum">
              <a:rPr lang="en-US" sz="1000">
                <a:latin typeface="Calibri" pitchFamily="34" charset="0"/>
              </a:rPr>
              <a:pPr algn="r">
                <a:defRPr/>
              </a:pPr>
              <a:t>‹#›</a:t>
            </a:fld>
            <a:endParaRPr lang="en-US" sz="1000" dirty="0">
              <a:latin typeface="Calibri" pitchFamily="34" charset="0"/>
            </a:endParaRPr>
          </a:p>
        </p:txBody>
      </p:sp>
      <p:sp>
        <p:nvSpPr>
          <p:cNvPr id="10" name="Text Box 12"/>
          <p:cNvSpPr txBox="1">
            <a:spLocks noChangeArrowheads="1"/>
          </p:cNvSpPr>
          <p:nvPr userDrawn="1"/>
        </p:nvSpPr>
        <p:spPr bwMode="auto">
          <a:xfrm>
            <a:off x="3584840" y="6150206"/>
            <a:ext cx="4787900" cy="338554"/>
          </a:xfrm>
          <a:prstGeom prst="rect">
            <a:avLst/>
          </a:prstGeom>
          <a:solidFill>
            <a:srgbClr val="FFFFFF"/>
          </a:solidFill>
          <a:ln w="9525">
            <a:noFill/>
            <a:miter lim="800000"/>
            <a:headEnd/>
            <a:tailEnd/>
          </a:ln>
          <a:effectLst/>
        </p:spPr>
        <p:txBody>
          <a:bodyPr wrap="square">
            <a:spAutoFit/>
          </a:bodyPr>
          <a:lstStyle/>
          <a:p>
            <a:pPr algn="ctr">
              <a:spcBef>
                <a:spcPct val="50000"/>
              </a:spcBef>
            </a:pPr>
            <a:r>
              <a:rPr lang="en-CA" b="0" i="1" spc="50" baseline="0" dirty="0"/>
              <a:t>Virtual Conference</a:t>
            </a:r>
            <a:r>
              <a:rPr lang="en-CA" b="0" i="1" spc="20" baseline="0" dirty="0"/>
              <a:t>, </a:t>
            </a:r>
            <a:r>
              <a:rPr lang="en-CA" b="0" i="1" dirty="0"/>
              <a:t>16 – 18 November 2020</a:t>
            </a:r>
          </a:p>
        </p:txBody>
      </p:sp>
      <p:pic>
        <p:nvPicPr>
          <p:cNvPr id="11"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5596" y="6057257"/>
            <a:ext cx="2505717" cy="542208"/>
          </a:xfrm>
          <a:prstGeom prst="rect">
            <a:avLst/>
          </a:prstGeom>
        </p:spPr>
      </p:pic>
      <p:grpSp>
        <p:nvGrpSpPr>
          <p:cNvPr id="12" name="Группа 11"/>
          <p:cNvGrpSpPr/>
          <p:nvPr userDrawn="1"/>
        </p:nvGrpSpPr>
        <p:grpSpPr>
          <a:xfrm>
            <a:off x="9915788" y="6057257"/>
            <a:ext cx="1191236" cy="577910"/>
            <a:chOff x="7158789" y="242125"/>
            <a:chExt cx="1538489" cy="746374"/>
          </a:xfrm>
        </p:grpSpPr>
        <p:pic>
          <p:nvPicPr>
            <p:cNvPr id="13" name="Picture 2"/>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r="53791"/>
            <a:stretch/>
          </p:blipFill>
          <p:spPr bwMode="auto">
            <a:xfrm>
              <a:off x="7158789" y="242125"/>
              <a:ext cx="712671" cy="68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5"/>
            <p:cNvSpPr txBox="1">
              <a:spLocks noChangeArrowheads="1"/>
            </p:cNvSpPr>
            <p:nvPr userDrawn="1"/>
          </p:nvSpPr>
          <p:spPr bwMode="auto">
            <a:xfrm>
              <a:off x="7811993" y="335369"/>
              <a:ext cx="885285" cy="346621"/>
            </a:xfrm>
            <a:prstGeom prst="rect">
              <a:avLst/>
            </a:prstGeom>
            <a:noFill/>
            <a:ln>
              <a:noFill/>
            </a:ln>
          </p:spPr>
          <p:txBody>
            <a:bodyPr rot="0" vert="horz" wrap="none" lIns="91440" tIns="45720" rIns="91440" bIns="45720" anchor="t" anchorCtr="0" upright="1">
              <a:noAutofit/>
            </a:bodyPr>
            <a:lstStyle/>
            <a:p>
              <a:pPr algn="just">
                <a:spcBef>
                  <a:spcPts val="600"/>
                </a:spcBef>
                <a:spcAft>
                  <a:spcPts val="0"/>
                </a:spcAft>
              </a:pPr>
              <a:r>
                <a:rPr lang="en-US" sz="1800" dirty="0">
                  <a:effectLst/>
                  <a:latin typeface="Times New Roman"/>
                  <a:ea typeface="Times New Roman"/>
                </a:rPr>
                <a:t>RUSAL</a:t>
              </a:r>
              <a:endParaRPr lang="ru-RU" sz="1800" dirty="0">
                <a:effectLst/>
                <a:latin typeface="Times New Roman"/>
                <a:ea typeface="Times New Roman"/>
              </a:endParaRPr>
            </a:p>
          </p:txBody>
        </p:sp>
        <p:sp>
          <p:nvSpPr>
            <p:cNvPr id="15" name="Text Box 4"/>
            <p:cNvSpPr txBox="1">
              <a:spLocks noChangeArrowheads="1"/>
            </p:cNvSpPr>
            <p:nvPr userDrawn="1"/>
          </p:nvSpPr>
          <p:spPr bwMode="auto">
            <a:xfrm>
              <a:off x="7802937" y="751864"/>
              <a:ext cx="518103" cy="236635"/>
            </a:xfrm>
            <a:prstGeom prst="rect">
              <a:avLst/>
            </a:prstGeom>
            <a:noFill/>
            <a:ln>
              <a:noFill/>
            </a:ln>
          </p:spPr>
          <p:txBody>
            <a:bodyPr rot="0" vert="horz" wrap="square" lIns="91440" tIns="45720" rIns="91440" bIns="45720" anchor="t" anchorCtr="0" upright="1">
              <a:noAutofit/>
            </a:bodyPr>
            <a:lstStyle/>
            <a:p>
              <a:pPr algn="just">
                <a:spcBef>
                  <a:spcPts val="600"/>
                </a:spcBef>
                <a:spcAft>
                  <a:spcPts val="0"/>
                </a:spcAft>
              </a:pPr>
              <a:r>
                <a:rPr lang="en-US" sz="900" dirty="0">
                  <a:effectLst/>
                  <a:latin typeface="Times New Roman"/>
                  <a:ea typeface="Times New Roman"/>
                </a:rPr>
                <a:t>ETC</a:t>
              </a:r>
              <a:endParaRPr lang="ru-RU" sz="1600" dirty="0">
                <a:effectLst/>
                <a:latin typeface="Times New Roman"/>
                <a:ea typeface="Times New Roman"/>
              </a:endParaRPr>
            </a:p>
          </p:txBody>
        </p:sp>
      </p:grpSp>
      <p:sp>
        <p:nvSpPr>
          <p:cNvPr id="4" name="Овал 3"/>
          <p:cNvSpPr/>
          <p:nvPr userDrawn="1"/>
        </p:nvSpPr>
        <p:spPr>
          <a:xfrm>
            <a:off x="8674217" y="1811122"/>
            <a:ext cx="36000" cy="36000"/>
          </a:xfrm>
          <a:prstGeom prst="ellipse">
            <a:avLst/>
          </a:prstGeom>
          <a:solidFill>
            <a:schemeClr val="accent2"/>
          </a:solidFill>
          <a:ln>
            <a:solidFill>
              <a:srgbClr val="FDFD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ustDataLst>
      <p:tags r:id="rId5"/>
    </p:custDataLst>
  </p:cSld>
  <p:clrMap bg1="lt1" tx1="dk1" bg2="lt2" tx2="dk2" accent1="accent1" accent2="accent2" accent3="accent3" accent4="accent4" accent5="accent5" accent6="accent6" hlink="hlink" folHlink="folHlink"/>
  <p:sldLayoutIdLst>
    <p:sldLayoutId id="2147483671" r:id="rId1"/>
    <p:sldLayoutId id="2147483670" r:id="rId2"/>
    <p:sldLayoutId id="2147483667" r:id="rId3"/>
  </p:sldLayoutIdLst>
  <p:timing>
    <p:tnLst>
      <p:par>
        <p:cTn id="1" dur="indefinite" restart="never" nodeType="tmRoot"/>
      </p:par>
    </p:tnLst>
  </p:timing>
  <p:txStyles>
    <p:titleStyle>
      <a:lvl1pPr algn="ctr" rtl="0" eaLnBrk="0" fontAlgn="base" hangingPunct="0">
        <a:spcBef>
          <a:spcPct val="0"/>
        </a:spcBef>
        <a:spcAft>
          <a:spcPct val="0"/>
        </a:spcAft>
        <a:defRPr sz="2801" b="1" kern="1200">
          <a:solidFill>
            <a:schemeClr val="tx1"/>
          </a:solidFill>
          <a:latin typeface="Arial" pitchFamily="34" charset="0"/>
          <a:ea typeface="+mj-ea"/>
          <a:cs typeface="+mj-cs"/>
        </a:defRPr>
      </a:lvl1pPr>
      <a:lvl2pPr algn="ctr" rtl="0" eaLnBrk="0" fontAlgn="base" hangingPunct="0">
        <a:spcBef>
          <a:spcPct val="0"/>
        </a:spcBef>
        <a:spcAft>
          <a:spcPct val="0"/>
        </a:spcAft>
        <a:defRPr sz="2801" b="1">
          <a:solidFill>
            <a:schemeClr val="tx1"/>
          </a:solidFill>
          <a:latin typeface="Arial" charset="0"/>
        </a:defRPr>
      </a:lvl2pPr>
      <a:lvl3pPr algn="ctr" rtl="0" eaLnBrk="0" fontAlgn="base" hangingPunct="0">
        <a:spcBef>
          <a:spcPct val="0"/>
        </a:spcBef>
        <a:spcAft>
          <a:spcPct val="0"/>
        </a:spcAft>
        <a:defRPr sz="2801" b="1">
          <a:solidFill>
            <a:schemeClr val="tx1"/>
          </a:solidFill>
          <a:latin typeface="Arial" charset="0"/>
        </a:defRPr>
      </a:lvl3pPr>
      <a:lvl4pPr algn="ctr" rtl="0" eaLnBrk="0" fontAlgn="base" hangingPunct="0">
        <a:spcBef>
          <a:spcPct val="0"/>
        </a:spcBef>
        <a:spcAft>
          <a:spcPct val="0"/>
        </a:spcAft>
        <a:defRPr sz="2801" b="1">
          <a:solidFill>
            <a:schemeClr val="tx1"/>
          </a:solidFill>
          <a:latin typeface="Arial" charset="0"/>
        </a:defRPr>
      </a:lvl4pPr>
      <a:lvl5pPr algn="ctr" rtl="0" eaLnBrk="0" fontAlgn="base" hangingPunct="0">
        <a:spcBef>
          <a:spcPct val="0"/>
        </a:spcBef>
        <a:spcAft>
          <a:spcPct val="0"/>
        </a:spcAft>
        <a:defRPr sz="2801" b="1">
          <a:solidFill>
            <a:schemeClr val="tx1"/>
          </a:solidFill>
          <a:latin typeface="Arial" charset="0"/>
        </a:defRPr>
      </a:lvl5pPr>
      <a:lvl6pPr marL="457246" algn="l" rtl="0" fontAlgn="base">
        <a:spcBef>
          <a:spcPct val="0"/>
        </a:spcBef>
        <a:spcAft>
          <a:spcPct val="0"/>
        </a:spcAft>
        <a:defRPr sz="2000" b="1">
          <a:solidFill>
            <a:srgbClr val="00640F"/>
          </a:solidFill>
          <a:latin typeface="Arial" charset="0"/>
        </a:defRPr>
      </a:lvl6pPr>
      <a:lvl7pPr marL="914492" algn="l" rtl="0" fontAlgn="base">
        <a:spcBef>
          <a:spcPct val="0"/>
        </a:spcBef>
        <a:spcAft>
          <a:spcPct val="0"/>
        </a:spcAft>
        <a:defRPr sz="2000" b="1">
          <a:solidFill>
            <a:srgbClr val="00640F"/>
          </a:solidFill>
          <a:latin typeface="Arial" charset="0"/>
        </a:defRPr>
      </a:lvl7pPr>
      <a:lvl8pPr marL="1371737" algn="l" rtl="0" fontAlgn="base">
        <a:spcBef>
          <a:spcPct val="0"/>
        </a:spcBef>
        <a:spcAft>
          <a:spcPct val="0"/>
        </a:spcAft>
        <a:defRPr sz="2000" b="1">
          <a:solidFill>
            <a:srgbClr val="00640F"/>
          </a:solidFill>
          <a:latin typeface="Arial" charset="0"/>
        </a:defRPr>
      </a:lvl8pPr>
      <a:lvl9pPr marL="1828984" algn="l" rtl="0" fontAlgn="base">
        <a:spcBef>
          <a:spcPct val="0"/>
        </a:spcBef>
        <a:spcAft>
          <a:spcPct val="0"/>
        </a:spcAft>
        <a:defRPr sz="2000" b="1">
          <a:solidFill>
            <a:srgbClr val="00640F"/>
          </a:solidFill>
          <a:latin typeface="Arial" charset="0"/>
        </a:defRPr>
      </a:lvl9pPr>
    </p:titleStyle>
    <p:bodyStyle>
      <a:lvl1pPr marL="342935" indent="-342935" algn="l" rtl="0" eaLnBrk="0" fontAlgn="base" hangingPunct="0">
        <a:spcBef>
          <a:spcPct val="20000"/>
        </a:spcBef>
        <a:spcAft>
          <a:spcPct val="0"/>
        </a:spcAft>
        <a:buClrTx/>
        <a:buSzPct val="100000"/>
        <a:buFont typeface="Arial" charset="0"/>
        <a:buChar char="•"/>
        <a:defRPr sz="2400" b="1" kern="1200">
          <a:solidFill>
            <a:schemeClr val="tx1"/>
          </a:solidFill>
          <a:latin typeface="Arial" pitchFamily="34" charset="0"/>
          <a:ea typeface="+mn-ea"/>
          <a:cs typeface="+mn-cs"/>
        </a:defRPr>
      </a:lvl1pPr>
      <a:lvl2pPr marL="743025" indent="-285779" algn="l" rtl="0" eaLnBrk="0" fontAlgn="base" hangingPunct="0">
        <a:spcBef>
          <a:spcPct val="20000"/>
        </a:spcBef>
        <a:spcAft>
          <a:spcPct val="0"/>
        </a:spcAft>
        <a:buClrTx/>
        <a:buSzPct val="100000"/>
        <a:buFont typeface="Arial" charset="0"/>
        <a:buChar char="–"/>
        <a:defRPr sz="2000" b="1" kern="1200">
          <a:solidFill>
            <a:schemeClr val="tx1"/>
          </a:solidFill>
          <a:latin typeface="Arial" pitchFamily="34" charset="0"/>
          <a:ea typeface="+mn-ea"/>
          <a:cs typeface="+mn-cs"/>
        </a:defRPr>
      </a:lvl2pPr>
      <a:lvl3pPr marL="1143114" indent="-228623" algn="l" rtl="0" eaLnBrk="0" fontAlgn="base" hangingPunct="0">
        <a:spcBef>
          <a:spcPct val="20000"/>
        </a:spcBef>
        <a:spcAft>
          <a:spcPct val="0"/>
        </a:spcAft>
        <a:buClrTx/>
        <a:buSzPct val="100000"/>
        <a:buFont typeface="Arial" charset="0"/>
        <a:buChar char="•"/>
        <a:defRPr kern="1200">
          <a:solidFill>
            <a:schemeClr val="tx1"/>
          </a:solidFill>
          <a:latin typeface="Arial" pitchFamily="34" charset="0"/>
          <a:ea typeface="+mn-ea"/>
          <a:cs typeface="+mn-cs"/>
        </a:defRPr>
      </a:lvl3pPr>
      <a:lvl4pPr marL="1600360" indent="-228623" algn="l" rtl="0" eaLnBrk="0" fontAlgn="base" hangingPunct="0">
        <a:spcBef>
          <a:spcPct val="20000"/>
        </a:spcBef>
        <a:spcAft>
          <a:spcPct val="0"/>
        </a:spcAft>
        <a:buClrTx/>
        <a:buSzPct val="100000"/>
        <a:buFont typeface="Arial" charset="0"/>
        <a:buChar char="–"/>
        <a:defRPr sz="1600" kern="1200">
          <a:solidFill>
            <a:schemeClr val="tx1"/>
          </a:solidFill>
          <a:latin typeface="Arial" pitchFamily="34" charset="0"/>
          <a:ea typeface="+mn-ea"/>
          <a:cs typeface="+mn-cs"/>
        </a:defRPr>
      </a:lvl4pPr>
      <a:lvl5pPr marL="2057606" indent="-228623" algn="l" rtl="0" eaLnBrk="0" fontAlgn="base" hangingPunct="0">
        <a:spcBef>
          <a:spcPct val="20000"/>
        </a:spcBef>
        <a:spcAft>
          <a:spcPct val="0"/>
        </a:spcAft>
        <a:buClrTx/>
        <a:buSzPct val="120000"/>
        <a:buFont typeface="Arial" charset="0"/>
        <a:buChar char="•"/>
        <a:defRPr sz="1600" kern="1200">
          <a:solidFill>
            <a:schemeClr val="tx1"/>
          </a:solidFill>
          <a:latin typeface="Arial" pitchFamily="34" charset="0"/>
          <a:ea typeface="+mn-ea"/>
          <a:cs typeface="+mn-cs"/>
        </a:defRPr>
      </a:lvl5pPr>
      <a:lvl6pPr marL="2514852" indent="-228623" algn="l" defTabSz="91449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8" indent="-228623" algn="l" defTabSz="91449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4" indent="-228623" algn="l" defTabSz="91449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l" defTabSz="91449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92" rtl="0" eaLnBrk="1" latinLnBrk="0" hangingPunct="1">
        <a:defRPr sz="1800" kern="1200">
          <a:solidFill>
            <a:schemeClr val="tx1"/>
          </a:solidFill>
          <a:latin typeface="+mn-lt"/>
          <a:ea typeface="+mn-ea"/>
          <a:cs typeface="+mn-cs"/>
        </a:defRPr>
      </a:lvl1pPr>
      <a:lvl2pPr marL="457246" algn="l" defTabSz="914492" rtl="0" eaLnBrk="1" latinLnBrk="0" hangingPunct="1">
        <a:defRPr sz="1800" kern="1200">
          <a:solidFill>
            <a:schemeClr val="tx1"/>
          </a:solidFill>
          <a:latin typeface="+mn-lt"/>
          <a:ea typeface="+mn-ea"/>
          <a:cs typeface="+mn-cs"/>
        </a:defRPr>
      </a:lvl2pPr>
      <a:lvl3pPr marL="914492" algn="l" defTabSz="914492" rtl="0" eaLnBrk="1" latinLnBrk="0" hangingPunct="1">
        <a:defRPr sz="1800" kern="1200">
          <a:solidFill>
            <a:schemeClr val="tx1"/>
          </a:solidFill>
          <a:latin typeface="+mn-lt"/>
          <a:ea typeface="+mn-ea"/>
          <a:cs typeface="+mn-cs"/>
        </a:defRPr>
      </a:lvl3pPr>
      <a:lvl4pPr marL="1371737" algn="l" defTabSz="914492" rtl="0" eaLnBrk="1" latinLnBrk="0" hangingPunct="1">
        <a:defRPr sz="1800" kern="1200">
          <a:solidFill>
            <a:schemeClr val="tx1"/>
          </a:solidFill>
          <a:latin typeface="+mn-lt"/>
          <a:ea typeface="+mn-ea"/>
          <a:cs typeface="+mn-cs"/>
        </a:defRPr>
      </a:lvl4pPr>
      <a:lvl5pPr marL="1828984" algn="l" defTabSz="914492" rtl="0" eaLnBrk="1" latinLnBrk="0" hangingPunct="1">
        <a:defRPr sz="1800" kern="1200">
          <a:solidFill>
            <a:schemeClr val="tx1"/>
          </a:solidFill>
          <a:latin typeface="+mn-lt"/>
          <a:ea typeface="+mn-ea"/>
          <a:cs typeface="+mn-cs"/>
        </a:defRPr>
      </a:lvl5pPr>
      <a:lvl6pPr marL="2286228" algn="l" defTabSz="914492" rtl="0" eaLnBrk="1" latinLnBrk="0" hangingPunct="1">
        <a:defRPr sz="1800" kern="1200">
          <a:solidFill>
            <a:schemeClr val="tx1"/>
          </a:solidFill>
          <a:latin typeface="+mn-lt"/>
          <a:ea typeface="+mn-ea"/>
          <a:cs typeface="+mn-cs"/>
        </a:defRPr>
      </a:lvl6pPr>
      <a:lvl7pPr marL="2743475" algn="l" defTabSz="914492" rtl="0" eaLnBrk="1" latinLnBrk="0" hangingPunct="1">
        <a:defRPr sz="1800" kern="1200">
          <a:solidFill>
            <a:schemeClr val="tx1"/>
          </a:solidFill>
          <a:latin typeface="+mn-lt"/>
          <a:ea typeface="+mn-ea"/>
          <a:cs typeface="+mn-cs"/>
        </a:defRPr>
      </a:lvl7pPr>
      <a:lvl8pPr marL="3200720" algn="l" defTabSz="914492" rtl="0" eaLnBrk="1" latinLnBrk="0" hangingPunct="1">
        <a:defRPr sz="1800" kern="1200">
          <a:solidFill>
            <a:schemeClr val="tx1"/>
          </a:solidFill>
          <a:latin typeface="+mn-lt"/>
          <a:ea typeface="+mn-ea"/>
          <a:cs typeface="+mn-cs"/>
        </a:defRPr>
      </a:lvl8pPr>
      <a:lvl9pPr marL="3657966" algn="l" defTabSz="91449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0.png"/><Relationship Id="rId1" Type="http://schemas.openxmlformats.org/officeDocument/2006/relationships/slideLayout" Target="../slideLayouts/slideLayout1.xml"/><Relationship Id="rId4" Type="http://schemas.openxmlformats.org/officeDocument/2006/relationships/image" Target="../media/image14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Content Placeholder 2"/>
          <p:cNvSpPr>
            <a:spLocks noGrp="1"/>
          </p:cNvSpPr>
          <p:nvPr>
            <p:ph idx="4294967295"/>
          </p:nvPr>
        </p:nvSpPr>
        <p:spPr>
          <a:xfrm>
            <a:off x="979325" y="3456013"/>
            <a:ext cx="9769642" cy="2204308"/>
          </a:xfrm>
        </p:spPr>
        <p:txBody>
          <a:bodyPr/>
          <a:lstStyle/>
          <a:p>
            <a:pPr algn="ctr" eaLnBrk="1" hangingPunct="1">
              <a:buNone/>
            </a:pPr>
            <a:r>
              <a:rPr lang="en-US" dirty="0"/>
              <a:t>Vladimir Golubev, Dmitry Chistyakov, Iliya Blednykh</a:t>
            </a:r>
            <a:endParaRPr lang="ru-RU" dirty="0"/>
          </a:p>
          <a:p>
            <a:pPr algn="ctr" eaLnBrk="1" hangingPunct="1">
              <a:buNone/>
            </a:pPr>
            <a:r>
              <a:rPr lang="en-US" sz="2800" b="0" dirty="0">
                <a:latin typeface="Arial" charset="0"/>
              </a:rPr>
              <a:t>“RUSAL ETC” LLC, Saint Petersburg, Russia</a:t>
            </a:r>
            <a:endParaRPr lang="en-GB" sz="2800" b="0" dirty="0">
              <a:latin typeface="Arial" charset="0"/>
            </a:endParaRPr>
          </a:p>
          <a:p>
            <a:pPr algn="ctr" eaLnBrk="1" hangingPunct="1">
              <a:buFont typeface="Arial" charset="0"/>
              <a:buNone/>
            </a:pPr>
            <a:endParaRPr lang="en-GB" b="0" dirty="0">
              <a:latin typeface="Arial" charset="0"/>
            </a:endParaRPr>
          </a:p>
          <a:p>
            <a:pPr algn="ctr" eaLnBrk="1" hangingPunct="1">
              <a:buNone/>
            </a:pPr>
            <a:r>
              <a:rPr lang="en-GB" sz="2800" dirty="0">
                <a:latin typeface="Arial" charset="0"/>
              </a:rPr>
              <a:t>Presented by: </a:t>
            </a:r>
            <a:r>
              <a:rPr lang="en-US" sz="2800" dirty="0"/>
              <a:t>Vladimir Golubev</a:t>
            </a:r>
            <a:endParaRPr lang="en-GB" sz="2800" dirty="0">
              <a:latin typeface="Arial" charset="0"/>
            </a:endParaRPr>
          </a:p>
        </p:txBody>
      </p:sp>
      <p:sp>
        <p:nvSpPr>
          <p:cNvPr id="9218" name="Title 1"/>
          <p:cNvSpPr>
            <a:spLocks/>
          </p:cNvSpPr>
          <p:nvPr/>
        </p:nvSpPr>
        <p:spPr bwMode="auto">
          <a:xfrm>
            <a:off x="660239" y="253444"/>
            <a:ext cx="7692028" cy="2754269"/>
          </a:xfrm>
          <a:prstGeom prst="rect">
            <a:avLst/>
          </a:prstGeom>
          <a:noFill/>
          <a:ln w="9525">
            <a:noFill/>
            <a:miter lim="800000"/>
            <a:headEnd/>
            <a:tailEnd/>
          </a:ln>
        </p:spPr>
        <p:txBody>
          <a:bodyPr anchor="ctr"/>
          <a:lstStyle/>
          <a:p>
            <a:pPr algn="ctr"/>
            <a:r>
              <a:rPr lang="en-US" sz="3200" b="1" cap="all" dirty="0"/>
              <a:t>Predictive analysis of industrial precipitation cycles using population balance and deep learning methods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26D4F47-0B98-4263-B45B-3F8AED874C58}"/>
              </a:ext>
            </a:extLst>
          </p:cNvPr>
          <p:cNvSpPr>
            <a:spLocks noGrp="1"/>
          </p:cNvSpPr>
          <p:nvPr>
            <p:ph type="title"/>
          </p:nvPr>
        </p:nvSpPr>
        <p:spPr/>
        <p:txBody>
          <a:bodyPr/>
          <a:lstStyle/>
          <a:p>
            <a:r>
              <a:rPr lang="en-US" sz="2800" dirty="0"/>
              <a:t>Recurrent Neural Network</a:t>
            </a:r>
          </a:p>
        </p:txBody>
      </p:sp>
      <p:grpSp>
        <p:nvGrpSpPr>
          <p:cNvPr id="10" name="Группа 9"/>
          <p:cNvGrpSpPr/>
          <p:nvPr/>
        </p:nvGrpSpPr>
        <p:grpSpPr>
          <a:xfrm>
            <a:off x="1326707" y="1779137"/>
            <a:ext cx="8771251" cy="4198955"/>
            <a:chOff x="542935" y="1499219"/>
            <a:chExt cx="7901312" cy="3782500"/>
          </a:xfrm>
        </p:grpSpPr>
        <p:sp>
          <p:nvSpPr>
            <p:cNvPr id="11" name="Прямоугольник 10"/>
            <p:cNvSpPr/>
            <p:nvPr/>
          </p:nvSpPr>
          <p:spPr>
            <a:xfrm>
              <a:off x="4128661" y="2606873"/>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13" name="Прямоугольник 12"/>
            <p:cNvSpPr/>
            <p:nvPr/>
          </p:nvSpPr>
          <p:spPr>
            <a:xfrm>
              <a:off x="4405031" y="2606873"/>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14" name="Прямоугольник 13"/>
            <p:cNvSpPr/>
            <p:nvPr/>
          </p:nvSpPr>
          <p:spPr>
            <a:xfrm>
              <a:off x="4681402" y="2606873"/>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16" name="Прямоугольник 15"/>
            <p:cNvSpPr/>
            <p:nvPr/>
          </p:nvSpPr>
          <p:spPr>
            <a:xfrm>
              <a:off x="4957772" y="2606873"/>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21" name="Прямоугольник 20"/>
            <p:cNvSpPr/>
            <p:nvPr/>
          </p:nvSpPr>
          <p:spPr>
            <a:xfrm>
              <a:off x="5234142" y="2606873"/>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22" name="Прямоугольник 21"/>
            <p:cNvSpPr/>
            <p:nvPr/>
          </p:nvSpPr>
          <p:spPr>
            <a:xfrm>
              <a:off x="5627496" y="2606873"/>
              <a:ext cx="276370" cy="276370"/>
            </a:xfrm>
            <a:prstGeom prst="rect">
              <a:avLst/>
            </a:prstGeom>
            <a:solidFill>
              <a:srgbClr val="00B0F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24" name="Прямоугольник 23"/>
            <p:cNvSpPr/>
            <p:nvPr/>
          </p:nvSpPr>
          <p:spPr>
            <a:xfrm>
              <a:off x="5903867" y="2606873"/>
              <a:ext cx="276370" cy="276370"/>
            </a:xfrm>
            <a:prstGeom prst="rect">
              <a:avLst/>
            </a:prstGeom>
            <a:solidFill>
              <a:srgbClr val="00B0F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25" name="Прямоугольник 24"/>
            <p:cNvSpPr/>
            <p:nvPr/>
          </p:nvSpPr>
          <p:spPr>
            <a:xfrm>
              <a:off x="6180237" y="2606873"/>
              <a:ext cx="276370" cy="276370"/>
            </a:xfrm>
            <a:prstGeom prst="rect">
              <a:avLst/>
            </a:prstGeom>
            <a:solidFill>
              <a:srgbClr val="00B0F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26" name="Прямоугольник 25"/>
            <p:cNvSpPr/>
            <p:nvPr/>
          </p:nvSpPr>
          <p:spPr>
            <a:xfrm>
              <a:off x="6456608" y="2606873"/>
              <a:ext cx="276370" cy="276370"/>
            </a:xfrm>
            <a:prstGeom prst="rect">
              <a:avLst/>
            </a:prstGeom>
            <a:solidFill>
              <a:srgbClr val="00B0F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27" name="Прямоугольник 26"/>
            <p:cNvSpPr/>
            <p:nvPr/>
          </p:nvSpPr>
          <p:spPr>
            <a:xfrm>
              <a:off x="4128661" y="2957824"/>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28" name="Прямоугольник 27"/>
            <p:cNvSpPr/>
            <p:nvPr/>
          </p:nvSpPr>
          <p:spPr>
            <a:xfrm>
              <a:off x="4405031" y="2957824"/>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29" name="Прямоугольник 28"/>
            <p:cNvSpPr/>
            <p:nvPr/>
          </p:nvSpPr>
          <p:spPr>
            <a:xfrm>
              <a:off x="4681402" y="2957824"/>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30" name="Прямоугольник 29"/>
            <p:cNvSpPr/>
            <p:nvPr/>
          </p:nvSpPr>
          <p:spPr>
            <a:xfrm>
              <a:off x="4957772" y="2957824"/>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31" name="Прямоугольник 30"/>
            <p:cNvSpPr/>
            <p:nvPr/>
          </p:nvSpPr>
          <p:spPr>
            <a:xfrm>
              <a:off x="5234142" y="2957824"/>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32" name="Прямоугольник 31"/>
            <p:cNvSpPr/>
            <p:nvPr/>
          </p:nvSpPr>
          <p:spPr>
            <a:xfrm>
              <a:off x="5627496" y="2957824"/>
              <a:ext cx="276370" cy="276370"/>
            </a:xfrm>
            <a:prstGeom prst="rect">
              <a:avLst/>
            </a:prstGeom>
            <a:solidFill>
              <a:srgbClr val="00B0F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33" name="Прямоугольник 32"/>
            <p:cNvSpPr/>
            <p:nvPr/>
          </p:nvSpPr>
          <p:spPr>
            <a:xfrm>
              <a:off x="5903867" y="2957824"/>
              <a:ext cx="276370" cy="276370"/>
            </a:xfrm>
            <a:prstGeom prst="rect">
              <a:avLst/>
            </a:prstGeom>
            <a:solidFill>
              <a:srgbClr val="00B0F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34" name="Прямоугольник 33"/>
            <p:cNvSpPr/>
            <p:nvPr/>
          </p:nvSpPr>
          <p:spPr>
            <a:xfrm>
              <a:off x="6180237" y="2957824"/>
              <a:ext cx="276370" cy="276370"/>
            </a:xfrm>
            <a:prstGeom prst="rect">
              <a:avLst/>
            </a:prstGeom>
            <a:solidFill>
              <a:srgbClr val="00B0F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35" name="Прямоугольник 34"/>
            <p:cNvSpPr/>
            <p:nvPr/>
          </p:nvSpPr>
          <p:spPr>
            <a:xfrm>
              <a:off x="6456608" y="2957824"/>
              <a:ext cx="276370" cy="276370"/>
            </a:xfrm>
            <a:prstGeom prst="rect">
              <a:avLst/>
            </a:prstGeom>
            <a:solidFill>
              <a:srgbClr val="00B0F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36" name="Прямоугольник 35"/>
            <p:cNvSpPr/>
            <p:nvPr/>
          </p:nvSpPr>
          <p:spPr>
            <a:xfrm>
              <a:off x="4128661" y="3302276"/>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37" name="Прямоугольник 36"/>
            <p:cNvSpPr/>
            <p:nvPr/>
          </p:nvSpPr>
          <p:spPr>
            <a:xfrm>
              <a:off x="4405031" y="3302276"/>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38" name="Прямоугольник 37"/>
            <p:cNvSpPr/>
            <p:nvPr/>
          </p:nvSpPr>
          <p:spPr>
            <a:xfrm>
              <a:off x="4681402" y="3302276"/>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39" name="Прямоугольник 38"/>
            <p:cNvSpPr/>
            <p:nvPr/>
          </p:nvSpPr>
          <p:spPr>
            <a:xfrm>
              <a:off x="4957772" y="3302276"/>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40" name="Прямоугольник 39"/>
            <p:cNvSpPr/>
            <p:nvPr/>
          </p:nvSpPr>
          <p:spPr>
            <a:xfrm>
              <a:off x="5234142" y="3302276"/>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41" name="Прямоугольник 40"/>
            <p:cNvSpPr/>
            <p:nvPr/>
          </p:nvSpPr>
          <p:spPr>
            <a:xfrm>
              <a:off x="5627496" y="3302276"/>
              <a:ext cx="276370" cy="276370"/>
            </a:xfrm>
            <a:prstGeom prst="rect">
              <a:avLst/>
            </a:prstGeom>
            <a:solidFill>
              <a:srgbClr val="00B0F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42" name="Прямоугольник 41"/>
            <p:cNvSpPr/>
            <p:nvPr/>
          </p:nvSpPr>
          <p:spPr>
            <a:xfrm>
              <a:off x="5903867" y="3302276"/>
              <a:ext cx="276370" cy="276370"/>
            </a:xfrm>
            <a:prstGeom prst="rect">
              <a:avLst/>
            </a:prstGeom>
            <a:solidFill>
              <a:srgbClr val="00B0F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43" name="Прямоугольник 42"/>
            <p:cNvSpPr/>
            <p:nvPr/>
          </p:nvSpPr>
          <p:spPr>
            <a:xfrm>
              <a:off x="6180237" y="3302276"/>
              <a:ext cx="276370" cy="276370"/>
            </a:xfrm>
            <a:prstGeom prst="rect">
              <a:avLst/>
            </a:prstGeom>
            <a:solidFill>
              <a:srgbClr val="00B0F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44" name="Прямоугольник 43"/>
            <p:cNvSpPr/>
            <p:nvPr/>
          </p:nvSpPr>
          <p:spPr>
            <a:xfrm>
              <a:off x="6456608" y="3302276"/>
              <a:ext cx="276370" cy="276370"/>
            </a:xfrm>
            <a:prstGeom prst="rect">
              <a:avLst/>
            </a:prstGeom>
            <a:solidFill>
              <a:srgbClr val="00B0F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45" name="Прямоугольник 44"/>
            <p:cNvSpPr/>
            <p:nvPr/>
          </p:nvSpPr>
          <p:spPr>
            <a:xfrm>
              <a:off x="3575920" y="3748114"/>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46" name="Прямоугольник 45"/>
            <p:cNvSpPr/>
            <p:nvPr/>
          </p:nvSpPr>
          <p:spPr>
            <a:xfrm>
              <a:off x="3852290" y="3748114"/>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47" name="Прямоугольник 46"/>
            <p:cNvSpPr/>
            <p:nvPr/>
          </p:nvSpPr>
          <p:spPr>
            <a:xfrm>
              <a:off x="4128661" y="3748114"/>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48" name="Прямоугольник 47"/>
            <p:cNvSpPr/>
            <p:nvPr/>
          </p:nvSpPr>
          <p:spPr>
            <a:xfrm>
              <a:off x="4405031" y="3748114"/>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49" name="Прямоугольник 48"/>
            <p:cNvSpPr/>
            <p:nvPr/>
          </p:nvSpPr>
          <p:spPr>
            <a:xfrm>
              <a:off x="4681402" y="3748114"/>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50" name="Прямоугольник 49"/>
            <p:cNvSpPr/>
            <p:nvPr/>
          </p:nvSpPr>
          <p:spPr>
            <a:xfrm>
              <a:off x="4957772" y="3748114"/>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51" name="Прямоугольник 50"/>
            <p:cNvSpPr/>
            <p:nvPr/>
          </p:nvSpPr>
          <p:spPr>
            <a:xfrm>
              <a:off x="2746809" y="3748114"/>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52" name="Прямоугольник 51"/>
            <p:cNvSpPr/>
            <p:nvPr/>
          </p:nvSpPr>
          <p:spPr>
            <a:xfrm>
              <a:off x="3023179" y="3748114"/>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53" name="Прямоугольник 52"/>
            <p:cNvSpPr/>
            <p:nvPr/>
          </p:nvSpPr>
          <p:spPr>
            <a:xfrm>
              <a:off x="3299550" y="3748114"/>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54" name="Прямоугольник 53"/>
            <p:cNvSpPr/>
            <p:nvPr/>
          </p:nvSpPr>
          <p:spPr>
            <a:xfrm>
              <a:off x="5234142" y="3748114"/>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55" name="Прямоугольник 54"/>
            <p:cNvSpPr/>
            <p:nvPr/>
          </p:nvSpPr>
          <p:spPr>
            <a:xfrm>
              <a:off x="5627496" y="3748114"/>
              <a:ext cx="276370" cy="276370"/>
            </a:xfrm>
            <a:prstGeom prst="rect">
              <a:avLst/>
            </a:prstGeom>
            <a:solidFill>
              <a:srgbClr val="FF00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56" name="Прямоугольник 55"/>
            <p:cNvSpPr/>
            <p:nvPr/>
          </p:nvSpPr>
          <p:spPr>
            <a:xfrm>
              <a:off x="5903867" y="3748114"/>
              <a:ext cx="276370" cy="276370"/>
            </a:xfrm>
            <a:prstGeom prst="rect">
              <a:avLst/>
            </a:prstGeom>
            <a:solidFill>
              <a:srgbClr val="FF00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57" name="Прямоугольник 56"/>
            <p:cNvSpPr/>
            <p:nvPr/>
          </p:nvSpPr>
          <p:spPr>
            <a:xfrm>
              <a:off x="6180237" y="3748114"/>
              <a:ext cx="276370" cy="276370"/>
            </a:xfrm>
            <a:prstGeom prst="rect">
              <a:avLst/>
            </a:prstGeom>
            <a:solidFill>
              <a:srgbClr val="FF00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58" name="Прямоугольник 57"/>
            <p:cNvSpPr/>
            <p:nvPr/>
          </p:nvSpPr>
          <p:spPr>
            <a:xfrm>
              <a:off x="6456608" y="3748114"/>
              <a:ext cx="276370" cy="276370"/>
            </a:xfrm>
            <a:prstGeom prst="rect">
              <a:avLst/>
            </a:prstGeom>
            <a:solidFill>
              <a:srgbClr val="FF00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59" name="Прямоугольник 58"/>
            <p:cNvSpPr/>
            <p:nvPr/>
          </p:nvSpPr>
          <p:spPr>
            <a:xfrm>
              <a:off x="3575920" y="4079568"/>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60" name="Прямоугольник 59"/>
            <p:cNvSpPr/>
            <p:nvPr/>
          </p:nvSpPr>
          <p:spPr>
            <a:xfrm>
              <a:off x="3852290" y="4079568"/>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61" name="Прямоугольник 60"/>
            <p:cNvSpPr/>
            <p:nvPr/>
          </p:nvSpPr>
          <p:spPr>
            <a:xfrm>
              <a:off x="4128661" y="4079568"/>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62" name="Прямоугольник 61"/>
            <p:cNvSpPr/>
            <p:nvPr/>
          </p:nvSpPr>
          <p:spPr>
            <a:xfrm>
              <a:off x="4405031" y="4079568"/>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63" name="Прямоугольник 62"/>
            <p:cNvSpPr/>
            <p:nvPr/>
          </p:nvSpPr>
          <p:spPr>
            <a:xfrm>
              <a:off x="4681402" y="4079568"/>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64" name="Прямоугольник 63"/>
            <p:cNvSpPr/>
            <p:nvPr/>
          </p:nvSpPr>
          <p:spPr>
            <a:xfrm>
              <a:off x="4957772" y="4079568"/>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65" name="Прямоугольник 64"/>
            <p:cNvSpPr/>
            <p:nvPr/>
          </p:nvSpPr>
          <p:spPr>
            <a:xfrm>
              <a:off x="2746809" y="4079568"/>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66" name="Прямоугольник 65"/>
            <p:cNvSpPr/>
            <p:nvPr/>
          </p:nvSpPr>
          <p:spPr>
            <a:xfrm>
              <a:off x="3023179" y="4079568"/>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67" name="Прямоугольник 66"/>
            <p:cNvSpPr/>
            <p:nvPr/>
          </p:nvSpPr>
          <p:spPr>
            <a:xfrm>
              <a:off x="3299550" y="4079568"/>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68" name="Прямоугольник 67"/>
            <p:cNvSpPr/>
            <p:nvPr/>
          </p:nvSpPr>
          <p:spPr>
            <a:xfrm>
              <a:off x="5234142" y="4079568"/>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69" name="Прямоугольник 68"/>
            <p:cNvSpPr/>
            <p:nvPr/>
          </p:nvSpPr>
          <p:spPr>
            <a:xfrm>
              <a:off x="5627496" y="4079568"/>
              <a:ext cx="276370" cy="276370"/>
            </a:xfrm>
            <a:prstGeom prst="rect">
              <a:avLst/>
            </a:prstGeom>
            <a:solidFill>
              <a:srgbClr val="FF00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70" name="Прямоугольник 69"/>
            <p:cNvSpPr/>
            <p:nvPr/>
          </p:nvSpPr>
          <p:spPr>
            <a:xfrm>
              <a:off x="5903867" y="4079568"/>
              <a:ext cx="276370" cy="276370"/>
            </a:xfrm>
            <a:prstGeom prst="rect">
              <a:avLst/>
            </a:prstGeom>
            <a:solidFill>
              <a:srgbClr val="FF00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71" name="Прямоугольник 70"/>
            <p:cNvSpPr/>
            <p:nvPr/>
          </p:nvSpPr>
          <p:spPr>
            <a:xfrm>
              <a:off x="6180237" y="4079568"/>
              <a:ext cx="276370" cy="276370"/>
            </a:xfrm>
            <a:prstGeom prst="rect">
              <a:avLst/>
            </a:prstGeom>
            <a:solidFill>
              <a:srgbClr val="FF00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72" name="Прямоугольник 71"/>
            <p:cNvSpPr/>
            <p:nvPr/>
          </p:nvSpPr>
          <p:spPr>
            <a:xfrm>
              <a:off x="6456608" y="4079568"/>
              <a:ext cx="276370" cy="276370"/>
            </a:xfrm>
            <a:prstGeom prst="rect">
              <a:avLst/>
            </a:prstGeom>
            <a:solidFill>
              <a:srgbClr val="FF00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73" name="TextBox 72"/>
            <p:cNvSpPr txBox="1"/>
            <p:nvPr/>
          </p:nvSpPr>
          <p:spPr>
            <a:xfrm>
              <a:off x="542935" y="2606117"/>
              <a:ext cx="1885453" cy="338554"/>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Parameter </a:t>
              </a:r>
              <a:r>
                <a:rPr lang="ru-RU" sz="1800" dirty="0">
                  <a:latin typeface="Arial" panose="020B0604020202020204" pitchFamily="34" charset="0"/>
                  <a:cs typeface="Arial" panose="020B0604020202020204" pitchFamily="34" charset="0"/>
                </a:rPr>
                <a:t>1 (</a:t>
              </a:r>
              <a:r>
                <a:rPr lang="en-US" sz="1800" dirty="0">
                  <a:latin typeface="Arial" panose="020B0604020202020204" pitchFamily="34" charset="0"/>
                  <a:cs typeface="Arial" panose="020B0604020202020204" pitchFamily="34" charset="0"/>
                </a:rPr>
                <a:t>inlet</a:t>
              </a:r>
              <a:r>
                <a:rPr lang="ru-RU" sz="1800" dirty="0">
                  <a:latin typeface="Arial" panose="020B0604020202020204" pitchFamily="34" charset="0"/>
                  <a:cs typeface="Arial" panose="020B0604020202020204" pitchFamily="34" charset="0"/>
                </a:rPr>
                <a:t>)</a:t>
              </a:r>
            </a:p>
          </p:txBody>
        </p:sp>
        <p:sp>
          <p:nvSpPr>
            <p:cNvPr id="74" name="TextBox 73"/>
            <p:cNvSpPr txBox="1"/>
            <p:nvPr/>
          </p:nvSpPr>
          <p:spPr>
            <a:xfrm>
              <a:off x="542935" y="2962770"/>
              <a:ext cx="1885453" cy="338554"/>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Parameter 2</a:t>
              </a:r>
              <a:r>
                <a:rPr lang="ru-RU"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inlet</a:t>
              </a:r>
              <a:r>
                <a:rPr lang="ru-RU" sz="1800" dirty="0">
                  <a:latin typeface="Arial" panose="020B0604020202020204" pitchFamily="34" charset="0"/>
                  <a:cs typeface="Arial" panose="020B0604020202020204" pitchFamily="34" charset="0"/>
                </a:rPr>
                <a:t>)</a:t>
              </a:r>
            </a:p>
          </p:txBody>
        </p:sp>
        <p:sp>
          <p:nvSpPr>
            <p:cNvPr id="75" name="TextBox 74"/>
            <p:cNvSpPr txBox="1"/>
            <p:nvPr/>
          </p:nvSpPr>
          <p:spPr>
            <a:xfrm>
              <a:off x="542935" y="3297139"/>
              <a:ext cx="1885453" cy="338554"/>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Parameter 3</a:t>
              </a:r>
              <a:r>
                <a:rPr lang="ru-RU"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inlet</a:t>
              </a:r>
              <a:r>
                <a:rPr lang="ru-RU" sz="1800" dirty="0">
                  <a:latin typeface="Arial" panose="020B0604020202020204" pitchFamily="34" charset="0"/>
                  <a:cs typeface="Arial" panose="020B0604020202020204" pitchFamily="34" charset="0"/>
                </a:rPr>
                <a:t>)</a:t>
              </a:r>
            </a:p>
          </p:txBody>
        </p:sp>
        <p:sp>
          <p:nvSpPr>
            <p:cNvPr id="76" name="TextBox 75"/>
            <p:cNvSpPr txBox="1"/>
            <p:nvPr/>
          </p:nvSpPr>
          <p:spPr>
            <a:xfrm>
              <a:off x="542935" y="3750806"/>
              <a:ext cx="2012089" cy="338554"/>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Parameter 4</a:t>
              </a:r>
              <a:r>
                <a:rPr lang="ru-RU"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outlet</a:t>
              </a:r>
              <a:r>
                <a:rPr lang="ru-RU" sz="1800" dirty="0">
                  <a:latin typeface="Arial" panose="020B0604020202020204" pitchFamily="34" charset="0"/>
                  <a:cs typeface="Arial" panose="020B0604020202020204" pitchFamily="34" charset="0"/>
                </a:rPr>
                <a:t>)</a:t>
              </a:r>
            </a:p>
          </p:txBody>
        </p:sp>
        <p:sp>
          <p:nvSpPr>
            <p:cNvPr id="77" name="TextBox 76"/>
            <p:cNvSpPr txBox="1"/>
            <p:nvPr/>
          </p:nvSpPr>
          <p:spPr>
            <a:xfrm>
              <a:off x="542935" y="4058352"/>
              <a:ext cx="2012089" cy="338554"/>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Parameter 5</a:t>
              </a:r>
              <a:r>
                <a:rPr lang="ru-RU"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outlet</a:t>
              </a:r>
              <a:r>
                <a:rPr lang="ru-RU" sz="1800" dirty="0">
                  <a:latin typeface="Arial" panose="020B0604020202020204" pitchFamily="34" charset="0"/>
                  <a:cs typeface="Arial" panose="020B0604020202020204" pitchFamily="34" charset="0"/>
                </a:rPr>
                <a:t>)</a:t>
              </a:r>
            </a:p>
          </p:txBody>
        </p:sp>
        <p:cxnSp>
          <p:nvCxnSpPr>
            <p:cNvPr id="78" name="Прямая соединительная линия 77"/>
            <p:cNvCxnSpPr/>
            <p:nvPr/>
          </p:nvCxnSpPr>
          <p:spPr>
            <a:xfrm>
              <a:off x="5572254" y="1647913"/>
              <a:ext cx="0" cy="304807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3026902" y="4639683"/>
              <a:ext cx="1119217" cy="338554"/>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Data point</a:t>
              </a:r>
              <a:endParaRPr lang="ru-RU" sz="1800" dirty="0">
                <a:latin typeface="Arial" panose="020B0604020202020204" pitchFamily="34" charset="0"/>
                <a:cs typeface="Arial" panose="020B0604020202020204" pitchFamily="34" charset="0"/>
              </a:endParaRPr>
            </a:p>
          </p:txBody>
        </p:sp>
        <p:sp>
          <p:nvSpPr>
            <p:cNvPr id="80" name="Полилиния 79"/>
            <p:cNvSpPr/>
            <p:nvPr/>
          </p:nvSpPr>
          <p:spPr>
            <a:xfrm flipV="1">
              <a:off x="3112479" y="4404180"/>
              <a:ext cx="1247827" cy="518391"/>
            </a:xfrm>
            <a:custGeom>
              <a:avLst/>
              <a:gdLst>
                <a:gd name="connsiteX0" fmla="*/ 0 w 975360"/>
                <a:gd name="connsiteY0" fmla="*/ 0 h 528320"/>
                <a:gd name="connsiteX1" fmla="*/ 848360 w 975360"/>
                <a:gd name="connsiteY1" fmla="*/ 0 h 528320"/>
                <a:gd name="connsiteX2" fmla="*/ 975360 w 975360"/>
                <a:gd name="connsiteY2" fmla="*/ 528320 h 528320"/>
              </a:gdLst>
              <a:ahLst/>
              <a:cxnLst>
                <a:cxn ang="0">
                  <a:pos x="connsiteX0" y="connsiteY0"/>
                </a:cxn>
                <a:cxn ang="0">
                  <a:pos x="connsiteX1" y="connsiteY1"/>
                </a:cxn>
                <a:cxn ang="0">
                  <a:pos x="connsiteX2" y="connsiteY2"/>
                </a:cxn>
              </a:cxnLst>
              <a:rect l="l" t="t" r="r" b="b"/>
              <a:pathLst>
                <a:path w="975360" h="528320">
                  <a:moveTo>
                    <a:pt x="0" y="0"/>
                  </a:moveTo>
                  <a:lnTo>
                    <a:pt x="848360" y="0"/>
                  </a:lnTo>
                  <a:lnTo>
                    <a:pt x="975360" y="528320"/>
                  </a:lnTo>
                </a:path>
              </a:pathLst>
            </a:custGeom>
            <a:ln w="2857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81" name="Левая фигурная скобка 80"/>
            <p:cNvSpPr/>
            <p:nvPr/>
          </p:nvSpPr>
          <p:spPr>
            <a:xfrm rot="5400000">
              <a:off x="3957538" y="869200"/>
              <a:ext cx="276370" cy="266438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82" name="Левая фигурная скобка 81"/>
            <p:cNvSpPr/>
            <p:nvPr/>
          </p:nvSpPr>
          <p:spPr>
            <a:xfrm rot="5400000">
              <a:off x="6211284" y="1561009"/>
              <a:ext cx="261907" cy="1295224"/>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83" name="TextBox 82"/>
            <p:cNvSpPr txBox="1"/>
            <p:nvPr/>
          </p:nvSpPr>
          <p:spPr>
            <a:xfrm>
              <a:off x="3830257" y="1503553"/>
              <a:ext cx="1714336" cy="582227"/>
            </a:xfrm>
            <a:prstGeom prst="rect">
              <a:avLst/>
            </a:prstGeom>
            <a:noFill/>
          </p:spPr>
          <p:txBody>
            <a:bodyPr wrap="none" rtlCol="0">
              <a:spAutoFit/>
            </a:bodyPr>
            <a:lstStyle/>
            <a:p>
              <a:pPr algn="r"/>
              <a:r>
                <a:rPr lang="en-US" sz="1800" dirty="0">
                  <a:solidFill>
                    <a:sysClr val="windowText" lastClr="000000"/>
                  </a:solidFill>
                  <a:latin typeface="Arial" panose="020B0604020202020204" pitchFamily="34" charset="0"/>
                  <a:cs typeface="Arial" panose="020B0604020202020204" pitchFamily="34" charset="0"/>
                </a:rPr>
                <a:t>Historical period</a:t>
              </a:r>
              <a:r>
                <a:rPr lang="ru-RU" sz="1800" dirty="0">
                  <a:solidFill>
                    <a:sysClr val="windowText" lastClr="000000"/>
                  </a:solidFill>
                  <a:latin typeface="Arial" panose="020B0604020202020204" pitchFamily="34" charset="0"/>
                  <a:cs typeface="Arial" panose="020B0604020202020204" pitchFamily="34" charset="0"/>
                </a:rPr>
                <a:t>,</a:t>
              </a:r>
            </a:p>
            <a:p>
              <a:pPr algn="r"/>
              <a:r>
                <a:rPr lang="en-US" sz="1800" dirty="0">
                  <a:solidFill>
                    <a:sysClr val="windowText" lastClr="000000"/>
                  </a:solidFill>
                  <a:latin typeface="Arial" panose="020B0604020202020204" pitchFamily="34" charset="0"/>
                  <a:cs typeface="Arial" panose="020B0604020202020204" pitchFamily="34" charset="0"/>
                </a:rPr>
                <a:t>Archive data</a:t>
              </a:r>
              <a:endParaRPr lang="ru-RU" sz="1800" dirty="0">
                <a:solidFill>
                  <a:sysClr val="windowText" lastClr="000000"/>
                </a:solidFill>
                <a:latin typeface="Arial" panose="020B0604020202020204" pitchFamily="34" charset="0"/>
                <a:cs typeface="Arial" panose="020B0604020202020204" pitchFamily="34" charset="0"/>
              </a:endParaRPr>
            </a:p>
          </p:txBody>
        </p:sp>
        <p:sp>
          <p:nvSpPr>
            <p:cNvPr id="84" name="TextBox 83"/>
            <p:cNvSpPr txBox="1"/>
            <p:nvPr/>
          </p:nvSpPr>
          <p:spPr>
            <a:xfrm>
              <a:off x="5562505" y="1499219"/>
              <a:ext cx="1668127" cy="582227"/>
            </a:xfrm>
            <a:prstGeom prst="rect">
              <a:avLst/>
            </a:prstGeom>
            <a:noFill/>
          </p:spPr>
          <p:txBody>
            <a:bodyPr wrap="none" rtlCol="0">
              <a:spAutoFit/>
            </a:bodyPr>
            <a:lstStyle/>
            <a:p>
              <a:r>
                <a:rPr lang="en-US" sz="1800" dirty="0">
                  <a:solidFill>
                    <a:sysClr val="windowText" lastClr="000000"/>
                  </a:solidFill>
                  <a:latin typeface="Arial" panose="020B0604020202020204" pitchFamily="34" charset="0"/>
                  <a:cs typeface="Arial" panose="020B0604020202020204" pitchFamily="34" charset="0"/>
                </a:rPr>
                <a:t>Forecast period,</a:t>
              </a:r>
            </a:p>
            <a:p>
              <a:r>
                <a:rPr lang="en-US" sz="1800" dirty="0">
                  <a:solidFill>
                    <a:sysClr val="windowText" lastClr="000000"/>
                  </a:solidFill>
                  <a:latin typeface="Arial" panose="020B0604020202020204" pitchFamily="34" charset="0"/>
                  <a:cs typeface="Arial" panose="020B0604020202020204" pitchFamily="34" charset="0"/>
                </a:rPr>
                <a:t>Estimated data</a:t>
              </a:r>
              <a:endParaRPr lang="ru-RU" sz="1800" dirty="0">
                <a:solidFill>
                  <a:sysClr val="windowText" lastClr="000000"/>
                </a:solidFill>
                <a:latin typeface="Arial" panose="020B0604020202020204" pitchFamily="34" charset="0"/>
                <a:cs typeface="Arial" panose="020B0604020202020204" pitchFamily="34" charset="0"/>
              </a:endParaRPr>
            </a:p>
          </p:txBody>
        </p:sp>
        <p:sp>
          <p:nvSpPr>
            <p:cNvPr id="85" name="TextBox 84"/>
            <p:cNvSpPr txBox="1"/>
            <p:nvPr/>
          </p:nvSpPr>
          <p:spPr>
            <a:xfrm>
              <a:off x="4831852" y="4699492"/>
              <a:ext cx="1413981" cy="582227"/>
            </a:xfrm>
            <a:prstGeom prst="rect">
              <a:avLst/>
            </a:prstGeom>
            <a:noFill/>
          </p:spPr>
          <p:txBody>
            <a:bodyPr wrap="none" rtlCol="0">
              <a:spAutoFit/>
            </a:bodyPr>
            <a:lstStyle/>
            <a:p>
              <a:pPr algn="ctr"/>
              <a:r>
                <a:rPr lang="en-US" sz="1800" dirty="0">
                  <a:latin typeface="Arial" panose="020B0604020202020204" pitchFamily="34" charset="0"/>
                  <a:cs typeface="Arial" panose="020B0604020202020204" pitchFamily="34" charset="0"/>
                </a:rPr>
                <a:t>The moment</a:t>
              </a:r>
            </a:p>
            <a:p>
              <a:pPr algn="ctr"/>
              <a:r>
                <a:rPr lang="en-US" sz="1800" dirty="0">
                  <a:latin typeface="Arial" panose="020B0604020202020204" pitchFamily="34" charset="0"/>
                  <a:cs typeface="Arial" panose="020B0604020202020204" pitchFamily="34" charset="0"/>
                </a:rPr>
                <a:t>of forecasting</a:t>
              </a:r>
              <a:endParaRPr lang="ru-RU" sz="1800" dirty="0">
                <a:latin typeface="Arial" panose="020B0604020202020204" pitchFamily="34" charset="0"/>
                <a:cs typeface="Arial" panose="020B0604020202020204" pitchFamily="34" charset="0"/>
              </a:endParaRPr>
            </a:p>
          </p:txBody>
        </p:sp>
        <p:sp>
          <p:nvSpPr>
            <p:cNvPr id="86" name="Прямоугольник 85"/>
            <p:cNvSpPr/>
            <p:nvPr/>
          </p:nvSpPr>
          <p:spPr>
            <a:xfrm>
              <a:off x="6732978" y="2606873"/>
              <a:ext cx="276370" cy="276370"/>
            </a:xfrm>
            <a:prstGeom prst="rect">
              <a:avLst/>
            </a:prstGeom>
            <a:solidFill>
              <a:srgbClr val="00B0F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87" name="Прямоугольник 86"/>
            <p:cNvSpPr/>
            <p:nvPr/>
          </p:nvSpPr>
          <p:spPr>
            <a:xfrm>
              <a:off x="6732978" y="2957824"/>
              <a:ext cx="276370" cy="276370"/>
            </a:xfrm>
            <a:prstGeom prst="rect">
              <a:avLst/>
            </a:prstGeom>
            <a:solidFill>
              <a:srgbClr val="00B0F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88" name="Прямоугольник 87"/>
            <p:cNvSpPr/>
            <p:nvPr/>
          </p:nvSpPr>
          <p:spPr>
            <a:xfrm>
              <a:off x="6732978" y="3302276"/>
              <a:ext cx="276370" cy="276370"/>
            </a:xfrm>
            <a:prstGeom prst="rect">
              <a:avLst/>
            </a:prstGeom>
            <a:solidFill>
              <a:srgbClr val="00B0F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89" name="Прямоугольник 88"/>
            <p:cNvSpPr/>
            <p:nvPr/>
          </p:nvSpPr>
          <p:spPr>
            <a:xfrm>
              <a:off x="6732978" y="3748114"/>
              <a:ext cx="276370" cy="276370"/>
            </a:xfrm>
            <a:prstGeom prst="rect">
              <a:avLst/>
            </a:prstGeom>
            <a:solidFill>
              <a:srgbClr val="FF00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90" name="Прямоугольник 89"/>
            <p:cNvSpPr/>
            <p:nvPr/>
          </p:nvSpPr>
          <p:spPr>
            <a:xfrm>
              <a:off x="6732978" y="4079568"/>
              <a:ext cx="276370" cy="276370"/>
            </a:xfrm>
            <a:prstGeom prst="rect">
              <a:avLst/>
            </a:prstGeom>
            <a:solidFill>
              <a:srgbClr val="FF00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91" name="TextBox 90"/>
            <p:cNvSpPr txBox="1"/>
            <p:nvPr/>
          </p:nvSpPr>
          <p:spPr>
            <a:xfrm>
              <a:off x="976996" y="4629523"/>
              <a:ext cx="1564158" cy="582227"/>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Neural network</a:t>
              </a:r>
            </a:p>
            <a:p>
              <a:r>
                <a:rPr lang="en-US" sz="1800" dirty="0">
                  <a:latin typeface="Arial" panose="020B0604020202020204" pitchFamily="34" charset="0"/>
                  <a:cs typeface="Arial" panose="020B0604020202020204" pitchFamily="34" charset="0"/>
                </a:rPr>
                <a:t>inlets</a:t>
              </a:r>
              <a:endParaRPr lang="ru-RU" sz="1800" dirty="0">
                <a:latin typeface="Arial" panose="020B0604020202020204" pitchFamily="34" charset="0"/>
                <a:cs typeface="Arial" panose="020B0604020202020204" pitchFamily="34" charset="0"/>
              </a:endParaRPr>
            </a:p>
          </p:txBody>
        </p:sp>
        <p:sp>
          <p:nvSpPr>
            <p:cNvPr id="92" name="Полилиния 91"/>
            <p:cNvSpPr/>
            <p:nvPr/>
          </p:nvSpPr>
          <p:spPr>
            <a:xfrm flipV="1">
              <a:off x="1082040" y="4424339"/>
              <a:ext cx="1603251" cy="498232"/>
            </a:xfrm>
            <a:custGeom>
              <a:avLst/>
              <a:gdLst>
                <a:gd name="connsiteX0" fmla="*/ 0 w 975360"/>
                <a:gd name="connsiteY0" fmla="*/ 0 h 528320"/>
                <a:gd name="connsiteX1" fmla="*/ 848360 w 975360"/>
                <a:gd name="connsiteY1" fmla="*/ 0 h 528320"/>
                <a:gd name="connsiteX2" fmla="*/ 975360 w 975360"/>
                <a:gd name="connsiteY2" fmla="*/ 528320 h 528320"/>
              </a:gdLst>
              <a:ahLst/>
              <a:cxnLst>
                <a:cxn ang="0">
                  <a:pos x="connsiteX0" y="connsiteY0"/>
                </a:cxn>
                <a:cxn ang="0">
                  <a:pos x="connsiteX1" y="connsiteY1"/>
                </a:cxn>
                <a:cxn ang="0">
                  <a:pos x="connsiteX2" y="connsiteY2"/>
                </a:cxn>
              </a:cxnLst>
              <a:rect l="l" t="t" r="r" b="b"/>
              <a:pathLst>
                <a:path w="975360" h="528320">
                  <a:moveTo>
                    <a:pt x="0" y="0"/>
                  </a:moveTo>
                  <a:lnTo>
                    <a:pt x="848360" y="0"/>
                  </a:lnTo>
                  <a:lnTo>
                    <a:pt x="975360" y="528320"/>
                  </a:lnTo>
                </a:path>
              </a:pathLst>
            </a:cu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93" name="Прямоугольник 92"/>
            <p:cNvSpPr/>
            <p:nvPr/>
          </p:nvSpPr>
          <p:spPr>
            <a:xfrm>
              <a:off x="5600615" y="3708635"/>
              <a:ext cx="1448822" cy="711143"/>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94" name="Полилиния 93"/>
            <p:cNvSpPr/>
            <p:nvPr/>
          </p:nvSpPr>
          <p:spPr>
            <a:xfrm flipH="1">
              <a:off x="7049434" y="3826838"/>
              <a:ext cx="1251078" cy="395294"/>
            </a:xfrm>
            <a:custGeom>
              <a:avLst/>
              <a:gdLst>
                <a:gd name="connsiteX0" fmla="*/ 0 w 975360"/>
                <a:gd name="connsiteY0" fmla="*/ 0 h 528320"/>
                <a:gd name="connsiteX1" fmla="*/ 848360 w 975360"/>
                <a:gd name="connsiteY1" fmla="*/ 0 h 528320"/>
                <a:gd name="connsiteX2" fmla="*/ 975360 w 975360"/>
                <a:gd name="connsiteY2" fmla="*/ 528320 h 528320"/>
              </a:gdLst>
              <a:ahLst/>
              <a:cxnLst>
                <a:cxn ang="0">
                  <a:pos x="connsiteX0" y="connsiteY0"/>
                </a:cxn>
                <a:cxn ang="0">
                  <a:pos x="connsiteX1" y="connsiteY1"/>
                </a:cxn>
                <a:cxn ang="0">
                  <a:pos x="connsiteX2" y="connsiteY2"/>
                </a:cxn>
              </a:cxnLst>
              <a:rect l="l" t="t" r="r" b="b"/>
              <a:pathLst>
                <a:path w="975360" h="528320">
                  <a:moveTo>
                    <a:pt x="0" y="0"/>
                  </a:moveTo>
                  <a:lnTo>
                    <a:pt x="848360" y="0"/>
                  </a:lnTo>
                  <a:lnTo>
                    <a:pt x="975360" y="528320"/>
                  </a:lnTo>
                </a:path>
              </a:pathLst>
            </a:cu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95" name="TextBox 94"/>
            <p:cNvSpPr txBox="1"/>
            <p:nvPr/>
          </p:nvSpPr>
          <p:spPr>
            <a:xfrm>
              <a:off x="7134236" y="3282679"/>
              <a:ext cx="1310011" cy="831753"/>
            </a:xfrm>
            <a:prstGeom prst="rect">
              <a:avLst/>
            </a:prstGeom>
            <a:noFill/>
            <a:ln w="28575">
              <a:noFill/>
            </a:ln>
          </p:spPr>
          <p:txBody>
            <a:bodyPr wrap="none" rtlCol="0">
              <a:spAutoFit/>
            </a:bodyPr>
            <a:lstStyle/>
            <a:p>
              <a:r>
                <a:rPr lang="en-US" sz="1800" dirty="0">
                  <a:latin typeface="Arial" panose="020B0604020202020204" pitchFamily="34" charset="0"/>
                  <a:cs typeface="Arial" panose="020B0604020202020204" pitchFamily="34" charset="0"/>
                </a:rPr>
                <a:t>Network</a:t>
              </a:r>
            </a:p>
            <a:p>
              <a:r>
                <a:rPr lang="en-US" sz="1800" dirty="0">
                  <a:latin typeface="Arial" panose="020B0604020202020204" pitchFamily="34" charset="0"/>
                  <a:cs typeface="Arial" panose="020B0604020202020204" pitchFamily="34" charset="0"/>
                </a:rPr>
                <a:t>outputs</a:t>
              </a:r>
            </a:p>
            <a:p>
              <a:r>
                <a:rPr lang="en-US" sz="1800" dirty="0">
                  <a:latin typeface="Arial" panose="020B0604020202020204" pitchFamily="34" charset="0"/>
                  <a:cs typeface="Arial" panose="020B0604020202020204" pitchFamily="34" charset="0"/>
                </a:rPr>
                <a:t>(predictions)</a:t>
              </a:r>
              <a:endParaRPr lang="ru-RU" sz="1800" dirty="0">
                <a:latin typeface="Arial" panose="020B0604020202020204" pitchFamily="34" charset="0"/>
                <a:cs typeface="Arial" panose="020B0604020202020204" pitchFamily="34" charset="0"/>
              </a:endParaRPr>
            </a:p>
          </p:txBody>
        </p:sp>
        <p:sp>
          <p:nvSpPr>
            <p:cNvPr id="96" name="Прямоугольник 95"/>
            <p:cNvSpPr/>
            <p:nvPr/>
          </p:nvSpPr>
          <p:spPr>
            <a:xfrm>
              <a:off x="5600615" y="2572251"/>
              <a:ext cx="1448822" cy="1045400"/>
            </a:xfrm>
            <a:prstGeom prst="rect">
              <a:avLst/>
            </a:prstGeom>
            <a:noFill/>
            <a:ln w="28575">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97" name="Полилиния 96"/>
            <p:cNvSpPr/>
            <p:nvPr/>
          </p:nvSpPr>
          <p:spPr>
            <a:xfrm flipH="1">
              <a:off x="7049435" y="2701268"/>
              <a:ext cx="1251078" cy="386307"/>
            </a:xfrm>
            <a:custGeom>
              <a:avLst/>
              <a:gdLst>
                <a:gd name="connsiteX0" fmla="*/ 0 w 975360"/>
                <a:gd name="connsiteY0" fmla="*/ 0 h 528320"/>
                <a:gd name="connsiteX1" fmla="*/ 848360 w 975360"/>
                <a:gd name="connsiteY1" fmla="*/ 0 h 528320"/>
                <a:gd name="connsiteX2" fmla="*/ 975360 w 975360"/>
                <a:gd name="connsiteY2" fmla="*/ 528320 h 528320"/>
              </a:gdLst>
              <a:ahLst/>
              <a:cxnLst>
                <a:cxn ang="0">
                  <a:pos x="connsiteX0" y="connsiteY0"/>
                </a:cxn>
                <a:cxn ang="0">
                  <a:pos x="connsiteX1" y="connsiteY1"/>
                </a:cxn>
                <a:cxn ang="0">
                  <a:pos x="connsiteX2" y="connsiteY2"/>
                </a:cxn>
              </a:cxnLst>
              <a:rect l="l" t="t" r="r" b="b"/>
              <a:pathLst>
                <a:path w="975360" h="528320">
                  <a:moveTo>
                    <a:pt x="0" y="0"/>
                  </a:moveTo>
                  <a:lnTo>
                    <a:pt x="848360" y="0"/>
                  </a:lnTo>
                  <a:lnTo>
                    <a:pt x="975360" y="528320"/>
                  </a:lnTo>
                </a:path>
              </a:pathLst>
            </a:custGeom>
            <a:ln w="28575">
              <a:solidFill>
                <a:srgbClr val="0070C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98" name="TextBox 97"/>
            <p:cNvSpPr txBox="1"/>
            <p:nvPr/>
          </p:nvSpPr>
          <p:spPr>
            <a:xfrm>
              <a:off x="7101740" y="2405953"/>
              <a:ext cx="1333115" cy="582227"/>
            </a:xfrm>
            <a:prstGeom prst="rect">
              <a:avLst/>
            </a:prstGeom>
            <a:noFill/>
            <a:ln w="28575">
              <a:noFill/>
            </a:ln>
          </p:spPr>
          <p:txBody>
            <a:bodyPr wrap="none" rtlCol="0">
              <a:spAutoFit/>
            </a:bodyPr>
            <a:lstStyle/>
            <a:p>
              <a:r>
                <a:rPr lang="en-US" sz="1800" dirty="0">
                  <a:latin typeface="Arial" panose="020B0604020202020204" pitchFamily="34" charset="0"/>
                  <a:cs typeface="Arial" panose="020B0604020202020204" pitchFamily="34" charset="0"/>
                </a:rPr>
                <a:t>User</a:t>
              </a:r>
            </a:p>
            <a:p>
              <a:r>
                <a:rPr lang="en-US" sz="1800" dirty="0">
                  <a:latin typeface="Arial" panose="020B0604020202020204" pitchFamily="34" charset="0"/>
                  <a:cs typeface="Arial" panose="020B0604020202020204" pitchFamily="34" charset="0"/>
                </a:rPr>
                <a:t>assumptions</a:t>
              </a:r>
              <a:endParaRPr lang="ru-RU" sz="1800" dirty="0">
                <a:latin typeface="Arial" panose="020B0604020202020204" pitchFamily="34" charset="0"/>
                <a:cs typeface="Arial" panose="020B0604020202020204" pitchFamily="34" charset="0"/>
              </a:endParaRPr>
            </a:p>
          </p:txBody>
        </p:sp>
        <p:cxnSp>
          <p:nvCxnSpPr>
            <p:cNvPr id="99" name="Прямая соединительная линия 98"/>
            <p:cNvCxnSpPr/>
            <p:nvPr/>
          </p:nvCxnSpPr>
          <p:spPr>
            <a:xfrm>
              <a:off x="7017209" y="4436026"/>
              <a:ext cx="0" cy="25996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6607894" y="4699492"/>
              <a:ext cx="975000" cy="582227"/>
            </a:xfrm>
            <a:prstGeom prst="rect">
              <a:avLst/>
            </a:prstGeom>
            <a:noFill/>
          </p:spPr>
          <p:txBody>
            <a:bodyPr wrap="none" rtlCol="0">
              <a:spAutoFit/>
            </a:bodyPr>
            <a:lstStyle/>
            <a:p>
              <a:pPr algn="ctr"/>
              <a:r>
                <a:rPr lang="en-US" sz="1800" dirty="0">
                  <a:latin typeface="Arial" panose="020B0604020202020204" pitchFamily="34" charset="0"/>
                  <a:cs typeface="Arial" panose="020B0604020202020204" pitchFamily="34" charset="0"/>
                </a:rPr>
                <a:t>Forecast</a:t>
              </a:r>
            </a:p>
            <a:p>
              <a:pPr algn="ctr"/>
              <a:r>
                <a:rPr lang="en-US" sz="1800" dirty="0">
                  <a:latin typeface="Arial" panose="020B0604020202020204" pitchFamily="34" charset="0"/>
                  <a:cs typeface="Arial" panose="020B0604020202020204" pitchFamily="34" charset="0"/>
                </a:rPr>
                <a:t>horizon</a:t>
              </a:r>
              <a:endParaRPr lang="ru-RU" sz="1800" dirty="0">
                <a:latin typeface="Arial" panose="020B0604020202020204" pitchFamily="34" charset="0"/>
                <a:cs typeface="Arial" panose="020B0604020202020204" pitchFamily="34" charset="0"/>
              </a:endParaRPr>
            </a:p>
          </p:txBody>
        </p:sp>
        <p:sp>
          <p:nvSpPr>
            <p:cNvPr id="101" name="Прямоугольник 100"/>
            <p:cNvSpPr/>
            <p:nvPr/>
          </p:nvSpPr>
          <p:spPr>
            <a:xfrm>
              <a:off x="2746809" y="2606873"/>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102" name="Прямоугольник 101"/>
            <p:cNvSpPr/>
            <p:nvPr/>
          </p:nvSpPr>
          <p:spPr>
            <a:xfrm>
              <a:off x="3023179" y="2606873"/>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103" name="Прямоугольник 102"/>
            <p:cNvSpPr/>
            <p:nvPr/>
          </p:nvSpPr>
          <p:spPr>
            <a:xfrm>
              <a:off x="3299550" y="2606873"/>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104" name="Прямоугольник 103"/>
            <p:cNvSpPr/>
            <p:nvPr/>
          </p:nvSpPr>
          <p:spPr>
            <a:xfrm>
              <a:off x="3575920" y="2606873"/>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105" name="Прямоугольник 104"/>
            <p:cNvSpPr/>
            <p:nvPr/>
          </p:nvSpPr>
          <p:spPr>
            <a:xfrm>
              <a:off x="3852290" y="2606873"/>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106" name="Прямоугольник 105"/>
            <p:cNvSpPr/>
            <p:nvPr/>
          </p:nvSpPr>
          <p:spPr>
            <a:xfrm>
              <a:off x="2746809" y="2957824"/>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107" name="Прямоугольник 106"/>
            <p:cNvSpPr/>
            <p:nvPr/>
          </p:nvSpPr>
          <p:spPr>
            <a:xfrm>
              <a:off x="3023179" y="2957824"/>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108" name="Прямоугольник 107"/>
            <p:cNvSpPr/>
            <p:nvPr/>
          </p:nvSpPr>
          <p:spPr>
            <a:xfrm>
              <a:off x="3299550" y="2957824"/>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109" name="Прямоугольник 108"/>
            <p:cNvSpPr/>
            <p:nvPr/>
          </p:nvSpPr>
          <p:spPr>
            <a:xfrm>
              <a:off x="3575920" y="2957824"/>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110" name="Прямоугольник 109"/>
            <p:cNvSpPr/>
            <p:nvPr/>
          </p:nvSpPr>
          <p:spPr>
            <a:xfrm>
              <a:off x="3852290" y="2957824"/>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111" name="Прямоугольник 110"/>
            <p:cNvSpPr/>
            <p:nvPr/>
          </p:nvSpPr>
          <p:spPr>
            <a:xfrm>
              <a:off x="2746809" y="3302276"/>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112" name="Прямоугольник 111"/>
            <p:cNvSpPr/>
            <p:nvPr/>
          </p:nvSpPr>
          <p:spPr>
            <a:xfrm>
              <a:off x="3023179" y="3302276"/>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113" name="Прямоугольник 112"/>
            <p:cNvSpPr/>
            <p:nvPr/>
          </p:nvSpPr>
          <p:spPr>
            <a:xfrm>
              <a:off x="3299550" y="3302276"/>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114" name="Прямоугольник 113"/>
            <p:cNvSpPr/>
            <p:nvPr/>
          </p:nvSpPr>
          <p:spPr>
            <a:xfrm>
              <a:off x="3575920" y="3302276"/>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115" name="Прямоугольник 114"/>
            <p:cNvSpPr/>
            <p:nvPr/>
          </p:nvSpPr>
          <p:spPr>
            <a:xfrm>
              <a:off x="3852290" y="3302276"/>
              <a:ext cx="276370" cy="276370"/>
            </a:xfrm>
            <a:prstGeom prst="rect">
              <a:avLst/>
            </a:prstGeom>
            <a:solidFill>
              <a:srgbClr val="92D400"/>
            </a:solidFill>
            <a:ln w="12700">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116" name="Прямоугольник 115"/>
            <p:cNvSpPr/>
            <p:nvPr/>
          </p:nvSpPr>
          <p:spPr>
            <a:xfrm>
              <a:off x="4360306" y="2557786"/>
              <a:ext cx="355091" cy="1835995"/>
            </a:xfrm>
            <a:prstGeom prst="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sp>
          <p:nvSpPr>
            <p:cNvPr id="117" name="Полилиния 116"/>
            <p:cNvSpPr/>
            <p:nvPr/>
          </p:nvSpPr>
          <p:spPr>
            <a:xfrm>
              <a:off x="2682240" y="2461260"/>
              <a:ext cx="4415790" cy="1973580"/>
            </a:xfrm>
            <a:custGeom>
              <a:avLst/>
              <a:gdLst>
                <a:gd name="connsiteX0" fmla="*/ 0 w 4408170"/>
                <a:gd name="connsiteY0" fmla="*/ 1203960 h 1973580"/>
                <a:gd name="connsiteX1" fmla="*/ 0 w 4408170"/>
                <a:gd name="connsiteY1" fmla="*/ 1973580 h 1973580"/>
                <a:gd name="connsiteX2" fmla="*/ 2861310 w 4408170"/>
                <a:gd name="connsiteY2" fmla="*/ 1973580 h 1973580"/>
                <a:gd name="connsiteX3" fmla="*/ 2861310 w 4408170"/>
                <a:gd name="connsiteY3" fmla="*/ 1188720 h 1973580"/>
                <a:gd name="connsiteX4" fmla="*/ 4408170 w 4408170"/>
                <a:gd name="connsiteY4" fmla="*/ 1188720 h 1973580"/>
                <a:gd name="connsiteX5" fmla="*/ 4408170 w 4408170"/>
                <a:gd name="connsiteY5" fmla="*/ 0 h 1973580"/>
                <a:gd name="connsiteX6" fmla="*/ 1394460 w 4408170"/>
                <a:gd name="connsiteY6" fmla="*/ 0 h 1973580"/>
                <a:gd name="connsiteX7" fmla="*/ 1394460 w 4408170"/>
                <a:gd name="connsiteY7" fmla="*/ 1211580 h 1973580"/>
                <a:gd name="connsiteX8" fmla="*/ 0 w 4408170"/>
                <a:gd name="connsiteY8" fmla="*/ 1203960 h 1973580"/>
                <a:gd name="connsiteX0" fmla="*/ 7620 w 4415790"/>
                <a:gd name="connsiteY0" fmla="*/ 1203960 h 1973580"/>
                <a:gd name="connsiteX1" fmla="*/ 7620 w 4415790"/>
                <a:gd name="connsiteY1" fmla="*/ 1973580 h 1973580"/>
                <a:gd name="connsiteX2" fmla="*/ 2868930 w 4415790"/>
                <a:gd name="connsiteY2" fmla="*/ 1973580 h 1973580"/>
                <a:gd name="connsiteX3" fmla="*/ 2868930 w 4415790"/>
                <a:gd name="connsiteY3" fmla="*/ 1188720 h 1973580"/>
                <a:gd name="connsiteX4" fmla="*/ 4415790 w 4415790"/>
                <a:gd name="connsiteY4" fmla="*/ 1188720 h 1973580"/>
                <a:gd name="connsiteX5" fmla="*/ 4415790 w 4415790"/>
                <a:gd name="connsiteY5" fmla="*/ 0 h 1973580"/>
                <a:gd name="connsiteX6" fmla="*/ 1402080 w 4415790"/>
                <a:gd name="connsiteY6" fmla="*/ 0 h 1973580"/>
                <a:gd name="connsiteX7" fmla="*/ 0 w 4415790"/>
                <a:gd name="connsiteY7" fmla="*/ 2540 h 1973580"/>
                <a:gd name="connsiteX8" fmla="*/ 7620 w 4415790"/>
                <a:gd name="connsiteY8" fmla="*/ 1203960 h 19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5790" h="1973580">
                  <a:moveTo>
                    <a:pt x="7620" y="1203960"/>
                  </a:moveTo>
                  <a:lnTo>
                    <a:pt x="7620" y="1973580"/>
                  </a:lnTo>
                  <a:lnTo>
                    <a:pt x="2868930" y="1973580"/>
                  </a:lnTo>
                  <a:lnTo>
                    <a:pt x="2868930" y="1188720"/>
                  </a:lnTo>
                  <a:lnTo>
                    <a:pt x="4415790" y="1188720"/>
                  </a:lnTo>
                  <a:lnTo>
                    <a:pt x="4415790" y="0"/>
                  </a:lnTo>
                  <a:lnTo>
                    <a:pt x="1402080" y="0"/>
                  </a:lnTo>
                  <a:lnTo>
                    <a:pt x="0" y="2540"/>
                  </a:lnTo>
                  <a:lnTo>
                    <a:pt x="7620" y="1203960"/>
                  </a:lnTo>
                  <a:close/>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latin typeface="Arial" panose="020B0604020202020204" pitchFamily="34" charset="0"/>
                <a:cs typeface="Arial" panose="020B0604020202020204" pitchFamily="34" charset="0"/>
              </a:endParaRPr>
            </a:p>
          </p:txBody>
        </p:sp>
      </p:grpSp>
      <p:sp>
        <p:nvSpPr>
          <p:cNvPr id="118" name="Espaço Reservado para Conteúdo 2">
            <a:extLst>
              <a:ext uri="{FF2B5EF4-FFF2-40B4-BE49-F238E27FC236}">
                <a16:creationId xmlns:a16="http://schemas.microsoft.com/office/drawing/2014/main" id="{85F10816-B991-4483-8A46-6BD37997EA8B}"/>
              </a:ext>
            </a:extLst>
          </p:cNvPr>
          <p:cNvSpPr>
            <a:spLocks noGrp="1"/>
          </p:cNvSpPr>
          <p:nvPr>
            <p:ph idx="1"/>
          </p:nvPr>
        </p:nvSpPr>
        <p:spPr>
          <a:xfrm>
            <a:off x="596927" y="1853293"/>
            <a:ext cx="2834036" cy="609141"/>
          </a:xfrm>
        </p:spPr>
        <p:txBody>
          <a:bodyPr/>
          <a:lstStyle/>
          <a:p>
            <a:pPr algn="just">
              <a:buSzPct val="120000"/>
            </a:pPr>
            <a:r>
              <a:rPr lang="en-US" dirty="0"/>
              <a:t>Data structure</a:t>
            </a:r>
            <a:endParaRPr lang="ru-RU" dirty="0"/>
          </a:p>
        </p:txBody>
      </p:sp>
    </p:spTree>
    <p:extLst>
      <p:ext uri="{BB962C8B-B14F-4D97-AF65-F5344CB8AC3E}">
        <p14:creationId xmlns:p14="http://schemas.microsoft.com/office/powerpoint/2010/main" val="26763159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26D4F47-0B98-4263-B45B-3F8AED874C58}"/>
              </a:ext>
            </a:extLst>
          </p:cNvPr>
          <p:cNvSpPr>
            <a:spLocks noGrp="1"/>
          </p:cNvSpPr>
          <p:nvPr>
            <p:ph type="title"/>
          </p:nvPr>
        </p:nvSpPr>
        <p:spPr/>
        <p:txBody>
          <a:bodyPr/>
          <a:lstStyle/>
          <a:p>
            <a:r>
              <a:rPr lang="en-US" sz="2800" dirty="0"/>
              <a:t>Long-Short Term Memory</a:t>
            </a:r>
            <a:endParaRPr lang="ru-RU" sz="2800" dirty="0"/>
          </a:p>
        </p:txBody>
      </p:sp>
      <p:grpSp>
        <p:nvGrpSpPr>
          <p:cNvPr id="161" name="Группа 160"/>
          <p:cNvGrpSpPr/>
          <p:nvPr/>
        </p:nvGrpSpPr>
        <p:grpSpPr>
          <a:xfrm>
            <a:off x="1552214" y="1748120"/>
            <a:ext cx="8666869" cy="4365524"/>
            <a:chOff x="152622" y="1206945"/>
            <a:chExt cx="8666869" cy="4365524"/>
          </a:xfrm>
        </p:grpSpPr>
        <p:sp>
          <p:nvSpPr>
            <p:cNvPr id="162" name="TextBox 161"/>
            <p:cNvSpPr txBox="1"/>
            <p:nvPr/>
          </p:nvSpPr>
          <p:spPr>
            <a:xfrm>
              <a:off x="6584059" y="2652423"/>
              <a:ext cx="1267078" cy="307777"/>
            </a:xfrm>
            <a:prstGeom prst="rect">
              <a:avLst/>
            </a:prstGeom>
            <a:solidFill>
              <a:schemeClr val="bg1"/>
            </a:solidFill>
          </p:spPr>
          <p:txBody>
            <a:bodyPr wrap="square" lIns="0" tIns="0" rIns="0" bIns="0" rtlCol="0">
              <a:spAutoFit/>
            </a:bodyPr>
            <a:lstStyle/>
            <a:p>
              <a:pPr algn="ctr"/>
              <a:r>
                <a:rPr lang="en-US" sz="1000" dirty="0"/>
                <a:t>Next</a:t>
              </a:r>
            </a:p>
            <a:p>
              <a:pPr algn="ctr"/>
              <a:r>
                <a:rPr lang="en-US" sz="1000" dirty="0"/>
                <a:t>cell state</a:t>
              </a:r>
              <a:endParaRPr lang="ru-RU" sz="1000" dirty="0"/>
            </a:p>
          </p:txBody>
        </p:sp>
        <p:sp>
          <p:nvSpPr>
            <p:cNvPr id="163" name="TextBox 162"/>
            <p:cNvSpPr txBox="1"/>
            <p:nvPr/>
          </p:nvSpPr>
          <p:spPr>
            <a:xfrm>
              <a:off x="6603211" y="4680388"/>
              <a:ext cx="1267078" cy="307777"/>
            </a:xfrm>
            <a:prstGeom prst="rect">
              <a:avLst/>
            </a:prstGeom>
            <a:solidFill>
              <a:schemeClr val="bg1"/>
            </a:solidFill>
          </p:spPr>
          <p:txBody>
            <a:bodyPr wrap="square" lIns="0" tIns="0" rIns="0" bIns="0" rtlCol="0">
              <a:spAutoFit/>
            </a:bodyPr>
            <a:lstStyle/>
            <a:p>
              <a:pPr algn="ctr"/>
              <a:r>
                <a:rPr lang="en-US" sz="1000" dirty="0"/>
                <a:t>Next</a:t>
              </a:r>
            </a:p>
            <a:p>
              <a:pPr algn="ctr"/>
              <a:r>
                <a:rPr lang="en-US" sz="1000" dirty="0"/>
                <a:t>hidden state</a:t>
              </a:r>
              <a:endParaRPr lang="ru-RU" sz="1000" dirty="0"/>
            </a:p>
          </p:txBody>
        </p:sp>
        <p:sp>
          <p:nvSpPr>
            <p:cNvPr id="164" name="TextBox 163"/>
            <p:cNvSpPr txBox="1"/>
            <p:nvPr/>
          </p:nvSpPr>
          <p:spPr>
            <a:xfrm>
              <a:off x="1272222" y="4715556"/>
              <a:ext cx="843126" cy="153888"/>
            </a:xfrm>
            <a:prstGeom prst="rect">
              <a:avLst/>
            </a:prstGeom>
            <a:solidFill>
              <a:schemeClr val="bg1"/>
            </a:solidFill>
          </p:spPr>
          <p:txBody>
            <a:bodyPr wrap="square" lIns="0" tIns="0" rIns="0" bIns="0" rtlCol="0">
              <a:spAutoFit/>
            </a:bodyPr>
            <a:lstStyle/>
            <a:p>
              <a:pPr algn="ctr"/>
              <a:r>
                <a:rPr lang="en-US" sz="1000" dirty="0"/>
                <a:t>Hidden state</a:t>
              </a:r>
              <a:endParaRPr lang="ru-RU" sz="1000" dirty="0"/>
            </a:p>
          </p:txBody>
        </p:sp>
        <p:sp>
          <p:nvSpPr>
            <p:cNvPr id="165" name="TextBox 164"/>
            <p:cNvSpPr txBox="1"/>
            <p:nvPr/>
          </p:nvSpPr>
          <p:spPr>
            <a:xfrm>
              <a:off x="1228262" y="2652423"/>
              <a:ext cx="843126" cy="153888"/>
            </a:xfrm>
            <a:prstGeom prst="rect">
              <a:avLst/>
            </a:prstGeom>
            <a:solidFill>
              <a:schemeClr val="bg1"/>
            </a:solidFill>
          </p:spPr>
          <p:txBody>
            <a:bodyPr wrap="square" lIns="0" tIns="0" rIns="0" bIns="0" rtlCol="0">
              <a:spAutoFit/>
            </a:bodyPr>
            <a:lstStyle/>
            <a:p>
              <a:pPr algn="ctr"/>
              <a:r>
                <a:rPr lang="en-US" sz="1000" dirty="0"/>
                <a:t>Cell state</a:t>
              </a:r>
              <a:endParaRPr lang="ru-RU" sz="1000" dirty="0"/>
            </a:p>
          </p:txBody>
        </p:sp>
        <p:sp>
          <p:nvSpPr>
            <p:cNvPr id="166" name="Скругленный прямоугольник 165"/>
            <p:cNvSpPr/>
            <p:nvPr/>
          </p:nvSpPr>
          <p:spPr>
            <a:xfrm>
              <a:off x="1992260" y="1825828"/>
              <a:ext cx="4706112" cy="3116464"/>
            </a:xfrm>
            <a:prstGeom prst="roundRect">
              <a:avLst>
                <a:gd name="adj" fmla="val 9598"/>
              </a:avLst>
            </a:prstGeom>
            <a:solidFill>
              <a:schemeClr val="bg1">
                <a:lumMod val="95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67" name="Прямая со стрелкой 166"/>
            <p:cNvCxnSpPr/>
            <p:nvPr/>
          </p:nvCxnSpPr>
          <p:spPr>
            <a:xfrm>
              <a:off x="1842908" y="2329336"/>
              <a:ext cx="515229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8" name="Овал 167"/>
            <p:cNvSpPr/>
            <p:nvPr/>
          </p:nvSpPr>
          <p:spPr>
            <a:xfrm>
              <a:off x="1441274" y="2112340"/>
              <a:ext cx="433990" cy="433990"/>
            </a:xfrm>
            <a:prstGeom prst="ellipse">
              <a:avLst/>
            </a:prstGeom>
            <a:solidFill>
              <a:srgbClr val="92D4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lstStyle/>
            <a:p>
              <a:pPr algn="ctr"/>
              <a:r>
                <a:rPr lang="en-US" sz="1800" dirty="0">
                  <a:solidFill>
                    <a:sysClr val="windowText" lastClr="000000"/>
                  </a:solidFill>
                </a:rPr>
                <a:t>C</a:t>
              </a:r>
              <a:r>
                <a:rPr lang="en-US" sz="1800" baseline="-25000" dirty="0">
                  <a:solidFill>
                    <a:sysClr val="windowText" lastClr="000000"/>
                  </a:solidFill>
                </a:rPr>
                <a:t>t-1</a:t>
              </a:r>
              <a:endParaRPr lang="ru-RU" dirty="0">
                <a:solidFill>
                  <a:sysClr val="windowText" lastClr="000000"/>
                </a:solidFill>
              </a:endParaRPr>
            </a:p>
          </p:txBody>
        </p:sp>
        <p:sp>
          <p:nvSpPr>
            <p:cNvPr id="169" name="Овал 168"/>
            <p:cNvSpPr/>
            <p:nvPr/>
          </p:nvSpPr>
          <p:spPr>
            <a:xfrm>
              <a:off x="6995200" y="2112340"/>
              <a:ext cx="433990" cy="433990"/>
            </a:xfrm>
            <a:prstGeom prst="ellipse">
              <a:avLst/>
            </a:prstGeom>
            <a:solidFill>
              <a:srgbClr val="92D4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lstStyle/>
            <a:p>
              <a:pPr algn="ctr"/>
              <a:r>
                <a:rPr lang="en-US" sz="1800" dirty="0">
                  <a:solidFill>
                    <a:sysClr val="windowText" lastClr="000000"/>
                  </a:solidFill>
                </a:rPr>
                <a:t>C</a:t>
              </a:r>
              <a:r>
                <a:rPr lang="en-US" sz="1800" baseline="-25000" dirty="0">
                  <a:solidFill>
                    <a:sysClr val="windowText" lastClr="000000"/>
                  </a:solidFill>
                </a:rPr>
                <a:t>t</a:t>
              </a:r>
              <a:endParaRPr lang="ru-RU" dirty="0">
                <a:solidFill>
                  <a:sysClr val="windowText" lastClr="000000"/>
                </a:solidFill>
              </a:endParaRPr>
            </a:p>
          </p:txBody>
        </p:sp>
        <p:sp>
          <p:nvSpPr>
            <p:cNvPr id="170" name="Овал 169"/>
            <p:cNvSpPr/>
            <p:nvPr/>
          </p:nvSpPr>
          <p:spPr>
            <a:xfrm>
              <a:off x="1441274" y="4203268"/>
              <a:ext cx="433990" cy="433990"/>
            </a:xfrm>
            <a:prstGeom prst="ellipse">
              <a:avLst/>
            </a:prstGeom>
            <a:solidFill>
              <a:srgbClr val="92D4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lstStyle/>
            <a:p>
              <a:pPr algn="ctr"/>
              <a:r>
                <a:rPr lang="en-US" sz="1800" dirty="0">
                  <a:solidFill>
                    <a:sysClr val="windowText" lastClr="000000"/>
                  </a:solidFill>
                </a:rPr>
                <a:t>h</a:t>
              </a:r>
              <a:r>
                <a:rPr lang="en-US" sz="1800" baseline="-25000" dirty="0">
                  <a:solidFill>
                    <a:sysClr val="windowText" lastClr="000000"/>
                  </a:solidFill>
                </a:rPr>
                <a:t>t-1</a:t>
              </a:r>
              <a:endParaRPr lang="ru-RU" dirty="0">
                <a:solidFill>
                  <a:sysClr val="windowText" lastClr="000000"/>
                </a:solidFill>
              </a:endParaRPr>
            </a:p>
          </p:txBody>
        </p:sp>
        <p:sp>
          <p:nvSpPr>
            <p:cNvPr id="171" name="Овал 170"/>
            <p:cNvSpPr/>
            <p:nvPr/>
          </p:nvSpPr>
          <p:spPr>
            <a:xfrm>
              <a:off x="6995200" y="4203268"/>
              <a:ext cx="433990" cy="433990"/>
            </a:xfrm>
            <a:prstGeom prst="ellipse">
              <a:avLst/>
            </a:prstGeom>
            <a:solidFill>
              <a:srgbClr val="92D4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lstStyle/>
            <a:p>
              <a:pPr algn="ctr"/>
              <a:r>
                <a:rPr lang="en-US" sz="1800" dirty="0" err="1">
                  <a:solidFill>
                    <a:sysClr val="windowText" lastClr="000000"/>
                  </a:solidFill>
                </a:rPr>
                <a:t>h</a:t>
              </a:r>
              <a:r>
                <a:rPr lang="en-US" sz="1800" baseline="-25000" dirty="0" err="1">
                  <a:solidFill>
                    <a:sysClr val="windowText" lastClr="000000"/>
                  </a:solidFill>
                </a:rPr>
                <a:t>t</a:t>
              </a:r>
              <a:endParaRPr lang="ru-RU" dirty="0">
                <a:solidFill>
                  <a:sysClr val="windowText" lastClr="000000"/>
                </a:solidFill>
              </a:endParaRPr>
            </a:p>
          </p:txBody>
        </p:sp>
        <p:sp>
          <p:nvSpPr>
            <p:cNvPr id="172" name="Полилиния 171"/>
            <p:cNvSpPr/>
            <p:nvPr/>
          </p:nvSpPr>
          <p:spPr>
            <a:xfrm>
              <a:off x="1876436" y="3392500"/>
              <a:ext cx="3755136" cy="1030224"/>
            </a:xfrm>
            <a:custGeom>
              <a:avLst/>
              <a:gdLst>
                <a:gd name="connsiteX0" fmla="*/ 0 w 3755136"/>
                <a:gd name="connsiteY0" fmla="*/ 1030224 h 1030224"/>
                <a:gd name="connsiteX1" fmla="*/ 3236976 w 3755136"/>
                <a:gd name="connsiteY1" fmla="*/ 1030224 h 1030224"/>
                <a:gd name="connsiteX2" fmla="*/ 3236976 w 3755136"/>
                <a:gd name="connsiteY2" fmla="*/ 0 h 1030224"/>
                <a:gd name="connsiteX3" fmla="*/ 3755136 w 3755136"/>
                <a:gd name="connsiteY3" fmla="*/ 0 h 1030224"/>
              </a:gdLst>
              <a:ahLst/>
              <a:cxnLst>
                <a:cxn ang="0">
                  <a:pos x="connsiteX0" y="connsiteY0"/>
                </a:cxn>
                <a:cxn ang="0">
                  <a:pos x="connsiteX1" y="connsiteY1"/>
                </a:cxn>
                <a:cxn ang="0">
                  <a:pos x="connsiteX2" y="connsiteY2"/>
                </a:cxn>
                <a:cxn ang="0">
                  <a:pos x="connsiteX3" y="connsiteY3"/>
                </a:cxn>
              </a:cxnLst>
              <a:rect l="l" t="t" r="r" b="b"/>
              <a:pathLst>
                <a:path w="3755136" h="1030224">
                  <a:moveTo>
                    <a:pt x="0" y="1030224"/>
                  </a:moveTo>
                  <a:lnTo>
                    <a:pt x="3236976" y="1030224"/>
                  </a:lnTo>
                  <a:lnTo>
                    <a:pt x="3236976" y="0"/>
                  </a:lnTo>
                  <a:lnTo>
                    <a:pt x="3755136" y="0"/>
                  </a:lnTo>
                </a:path>
              </a:pathLst>
            </a:cu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73" name="Полилиния 172"/>
            <p:cNvSpPr/>
            <p:nvPr/>
          </p:nvSpPr>
          <p:spPr>
            <a:xfrm>
              <a:off x="2553092" y="2472004"/>
              <a:ext cx="262128" cy="2676144"/>
            </a:xfrm>
            <a:custGeom>
              <a:avLst/>
              <a:gdLst>
                <a:gd name="connsiteX0" fmla="*/ 0 w 262128"/>
                <a:gd name="connsiteY0" fmla="*/ 2676144 h 2676144"/>
                <a:gd name="connsiteX1" fmla="*/ 0 w 262128"/>
                <a:gd name="connsiteY1" fmla="*/ 2231136 h 2676144"/>
                <a:gd name="connsiteX2" fmla="*/ 262128 w 262128"/>
                <a:gd name="connsiteY2" fmla="*/ 2231136 h 2676144"/>
                <a:gd name="connsiteX3" fmla="*/ 262128 w 262128"/>
                <a:gd name="connsiteY3" fmla="*/ 0 h 2676144"/>
              </a:gdLst>
              <a:ahLst/>
              <a:cxnLst>
                <a:cxn ang="0">
                  <a:pos x="connsiteX0" y="connsiteY0"/>
                </a:cxn>
                <a:cxn ang="0">
                  <a:pos x="connsiteX1" y="connsiteY1"/>
                </a:cxn>
                <a:cxn ang="0">
                  <a:pos x="connsiteX2" y="connsiteY2"/>
                </a:cxn>
                <a:cxn ang="0">
                  <a:pos x="connsiteX3" y="connsiteY3"/>
                </a:cxn>
              </a:cxnLst>
              <a:rect l="l" t="t" r="r" b="b"/>
              <a:pathLst>
                <a:path w="262128" h="2676144">
                  <a:moveTo>
                    <a:pt x="0" y="2676144"/>
                  </a:moveTo>
                  <a:lnTo>
                    <a:pt x="0" y="2231136"/>
                  </a:lnTo>
                  <a:lnTo>
                    <a:pt x="262128" y="2231136"/>
                  </a:lnTo>
                  <a:lnTo>
                    <a:pt x="262128" y="0"/>
                  </a:lnTo>
                </a:path>
              </a:pathLst>
            </a:cu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74" name="Полилиния 173"/>
            <p:cNvSpPr/>
            <p:nvPr/>
          </p:nvSpPr>
          <p:spPr>
            <a:xfrm>
              <a:off x="3577220" y="3191332"/>
              <a:ext cx="615696" cy="1225296"/>
            </a:xfrm>
            <a:custGeom>
              <a:avLst/>
              <a:gdLst>
                <a:gd name="connsiteX0" fmla="*/ 0 w 615696"/>
                <a:gd name="connsiteY0" fmla="*/ 1225296 h 1225296"/>
                <a:gd name="connsiteX1" fmla="*/ 0 w 615696"/>
                <a:gd name="connsiteY1" fmla="*/ 0 h 1225296"/>
                <a:gd name="connsiteX2" fmla="*/ 615696 w 615696"/>
                <a:gd name="connsiteY2" fmla="*/ 0 h 1225296"/>
              </a:gdLst>
              <a:ahLst/>
              <a:cxnLst>
                <a:cxn ang="0">
                  <a:pos x="connsiteX0" y="connsiteY0"/>
                </a:cxn>
                <a:cxn ang="0">
                  <a:pos x="connsiteX1" y="connsiteY1"/>
                </a:cxn>
                <a:cxn ang="0">
                  <a:pos x="connsiteX2" y="connsiteY2"/>
                </a:cxn>
              </a:cxnLst>
              <a:rect l="l" t="t" r="r" b="b"/>
              <a:pathLst>
                <a:path w="615696" h="1225296">
                  <a:moveTo>
                    <a:pt x="0" y="1225296"/>
                  </a:moveTo>
                  <a:lnTo>
                    <a:pt x="0" y="0"/>
                  </a:lnTo>
                  <a:lnTo>
                    <a:pt x="615696" y="0"/>
                  </a:lnTo>
                </a:path>
              </a:pathLst>
            </a:cu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75" name="Полилиния 174"/>
            <p:cNvSpPr/>
            <p:nvPr/>
          </p:nvSpPr>
          <p:spPr>
            <a:xfrm>
              <a:off x="5765684" y="2343988"/>
              <a:ext cx="1219200" cy="2084832"/>
            </a:xfrm>
            <a:custGeom>
              <a:avLst/>
              <a:gdLst>
                <a:gd name="connsiteX0" fmla="*/ 0 w 1219200"/>
                <a:gd name="connsiteY0" fmla="*/ 0 h 2084832"/>
                <a:gd name="connsiteX1" fmla="*/ 0 w 1219200"/>
                <a:gd name="connsiteY1" fmla="*/ 2084832 h 2084832"/>
                <a:gd name="connsiteX2" fmla="*/ 1219200 w 1219200"/>
                <a:gd name="connsiteY2" fmla="*/ 2084832 h 2084832"/>
              </a:gdLst>
              <a:ahLst/>
              <a:cxnLst>
                <a:cxn ang="0">
                  <a:pos x="connsiteX0" y="connsiteY0"/>
                </a:cxn>
                <a:cxn ang="0">
                  <a:pos x="connsiteX1" y="connsiteY1"/>
                </a:cxn>
                <a:cxn ang="0">
                  <a:pos x="connsiteX2" y="connsiteY2"/>
                </a:cxn>
              </a:cxnLst>
              <a:rect l="l" t="t" r="r" b="b"/>
              <a:pathLst>
                <a:path w="1219200" h="2084832">
                  <a:moveTo>
                    <a:pt x="0" y="0"/>
                  </a:moveTo>
                  <a:lnTo>
                    <a:pt x="0" y="2084832"/>
                  </a:lnTo>
                  <a:lnTo>
                    <a:pt x="1219200" y="2084832"/>
                  </a:lnTo>
                </a:path>
              </a:pathLst>
            </a:cu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76" name="Полилиния 175"/>
            <p:cNvSpPr/>
            <p:nvPr/>
          </p:nvSpPr>
          <p:spPr>
            <a:xfrm>
              <a:off x="4345316" y="2465908"/>
              <a:ext cx="0" cy="1938528"/>
            </a:xfrm>
            <a:custGeom>
              <a:avLst/>
              <a:gdLst>
                <a:gd name="connsiteX0" fmla="*/ 0 w 0"/>
                <a:gd name="connsiteY0" fmla="*/ 1938528 h 1938528"/>
                <a:gd name="connsiteX1" fmla="*/ 0 w 0"/>
                <a:gd name="connsiteY1" fmla="*/ 0 h 1938528"/>
              </a:gdLst>
              <a:ahLst/>
              <a:cxnLst>
                <a:cxn ang="0">
                  <a:pos x="connsiteX0" y="connsiteY0"/>
                </a:cxn>
                <a:cxn ang="0">
                  <a:pos x="connsiteX1" y="connsiteY1"/>
                </a:cxn>
              </a:cxnLst>
              <a:rect l="l" t="t" r="r" b="b"/>
              <a:pathLst>
                <a:path h="1938528">
                  <a:moveTo>
                    <a:pt x="0" y="1938528"/>
                  </a:moveTo>
                  <a:lnTo>
                    <a:pt x="0" y="0"/>
                  </a:lnTo>
                </a:path>
              </a:pathLst>
            </a:cu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177" name="Овал 176"/>
                <p:cNvSpPr/>
                <p:nvPr/>
              </p:nvSpPr>
              <p:spPr>
                <a:xfrm>
                  <a:off x="2588496" y="3593668"/>
                  <a:ext cx="433990" cy="433990"/>
                </a:xfrm>
                <a:prstGeom prst="ellipse">
                  <a:avLst/>
                </a:prstGeom>
                <a:solidFill>
                  <a:srgbClr val="92D4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lstStyle/>
                <a:p>
                  <a:pPr algn="ctr"/>
                  <a14:m>
                    <m:oMathPara xmlns:m="http://schemas.openxmlformats.org/officeDocument/2006/math">
                      <m:oMathParaPr>
                        <m:jc m:val="center"/>
                      </m:oMathParaPr>
                      <m:oMath xmlns:m="http://schemas.openxmlformats.org/officeDocument/2006/math">
                        <m:r>
                          <a:rPr lang="ru-RU" sz="2400" b="0" i="1" smtClean="0">
                            <a:solidFill>
                              <a:sysClr val="windowText" lastClr="000000"/>
                            </a:solidFill>
                            <a:latin typeface="Cambria Math"/>
                            <a:sym typeface="Symbol"/>
                          </a:rPr>
                          <m:t> </m:t>
                        </m:r>
                        <m:r>
                          <a:rPr lang="ru-RU" sz="2400" i="1" smtClean="0">
                            <a:solidFill>
                              <a:sysClr val="windowText" lastClr="000000"/>
                            </a:solidFill>
                            <a:latin typeface="Cambria Math"/>
                            <a:sym typeface="Symbol"/>
                          </a:rPr>
                          <m:t></m:t>
                        </m:r>
                      </m:oMath>
                    </m:oMathPara>
                  </a14:m>
                  <a:endParaRPr lang="ru-RU" sz="2400" dirty="0">
                    <a:solidFill>
                      <a:sysClr val="windowText" lastClr="000000"/>
                    </a:solidFill>
                  </a:endParaRPr>
                </a:p>
              </p:txBody>
            </p:sp>
          </mc:Choice>
          <mc:Fallback xmlns="">
            <p:sp>
              <p:nvSpPr>
                <p:cNvPr id="14" name="Овал 13"/>
                <p:cNvSpPr>
                  <a:spLocks noRot="1" noChangeAspect="1" noMove="1" noResize="1" noEditPoints="1" noAdjustHandles="1" noChangeArrowheads="1" noChangeShapeType="1" noTextEdit="1"/>
                </p:cNvSpPr>
                <p:nvPr/>
              </p:nvSpPr>
              <p:spPr>
                <a:xfrm>
                  <a:off x="2588496" y="3593668"/>
                  <a:ext cx="433990" cy="433990"/>
                </a:xfrm>
                <a:prstGeom prst="ellipse">
                  <a:avLst/>
                </a:prstGeom>
                <a:blipFill rotWithShape="1">
                  <a:blip r:embed="rId2"/>
                  <a:stretch>
                    <a:fillRect/>
                  </a:stretch>
                </a:blipFill>
                <a:ln w="6350">
                  <a:solidFill>
                    <a:schemeClr val="tx1"/>
                  </a:solidFill>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78" name="Овал 177"/>
                <p:cNvSpPr/>
                <p:nvPr/>
              </p:nvSpPr>
              <p:spPr>
                <a:xfrm>
                  <a:off x="3367610" y="3593668"/>
                  <a:ext cx="433990" cy="433990"/>
                </a:xfrm>
                <a:prstGeom prst="ellipse">
                  <a:avLst/>
                </a:prstGeom>
                <a:solidFill>
                  <a:srgbClr val="92D4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lstStyle/>
                <a:p>
                  <a:pPr algn="ctr"/>
                  <a14:m>
                    <m:oMathPara xmlns:m="http://schemas.openxmlformats.org/officeDocument/2006/math">
                      <m:oMathParaPr>
                        <m:jc m:val="center"/>
                      </m:oMathParaPr>
                      <m:oMath xmlns:m="http://schemas.openxmlformats.org/officeDocument/2006/math">
                        <m:r>
                          <a:rPr lang="ru-RU" sz="2400" b="0" i="1" smtClean="0">
                            <a:solidFill>
                              <a:sysClr val="windowText" lastClr="000000"/>
                            </a:solidFill>
                            <a:latin typeface="Cambria Math"/>
                            <a:sym typeface="Symbol"/>
                          </a:rPr>
                          <m:t> </m:t>
                        </m:r>
                        <m:r>
                          <a:rPr lang="ru-RU" sz="2400" i="1" smtClean="0">
                            <a:solidFill>
                              <a:sysClr val="windowText" lastClr="000000"/>
                            </a:solidFill>
                            <a:latin typeface="Cambria Math"/>
                            <a:sym typeface="Symbol"/>
                          </a:rPr>
                          <m:t></m:t>
                        </m:r>
                      </m:oMath>
                    </m:oMathPara>
                  </a14:m>
                  <a:endParaRPr lang="ru-RU" sz="2400" dirty="0">
                    <a:solidFill>
                      <a:sysClr val="windowText" lastClr="000000"/>
                    </a:solidFill>
                  </a:endParaRPr>
                </a:p>
              </p:txBody>
            </p:sp>
          </mc:Choice>
          <mc:Fallback xmlns="">
            <p:sp>
              <p:nvSpPr>
                <p:cNvPr id="15" name="Овал 14"/>
                <p:cNvSpPr>
                  <a:spLocks noRot="1" noChangeAspect="1" noMove="1" noResize="1" noEditPoints="1" noAdjustHandles="1" noChangeArrowheads="1" noChangeShapeType="1" noTextEdit="1"/>
                </p:cNvSpPr>
                <p:nvPr/>
              </p:nvSpPr>
              <p:spPr>
                <a:xfrm>
                  <a:off x="3367610" y="3593668"/>
                  <a:ext cx="433990" cy="433990"/>
                </a:xfrm>
                <a:prstGeom prst="ellipse">
                  <a:avLst/>
                </a:prstGeom>
                <a:blipFill rotWithShape="1">
                  <a:blip r:embed="rId3"/>
                  <a:stretch>
                    <a:fillRect/>
                  </a:stretch>
                </a:blipFill>
                <a:ln w="6350">
                  <a:solidFill>
                    <a:schemeClr val="tx1"/>
                  </a:solidFill>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79" name="Овал 178"/>
                <p:cNvSpPr/>
                <p:nvPr/>
              </p:nvSpPr>
              <p:spPr>
                <a:xfrm>
                  <a:off x="4139632" y="3593668"/>
                  <a:ext cx="433990" cy="433990"/>
                </a:xfrm>
                <a:prstGeom prst="ellipse">
                  <a:avLst/>
                </a:prstGeom>
                <a:solidFill>
                  <a:srgbClr val="92D4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lstStyle/>
                <a:p>
                  <a:pPr algn="ctr"/>
                  <a14:m>
                    <m:oMathPara xmlns:m="http://schemas.openxmlformats.org/officeDocument/2006/math">
                      <m:oMathParaPr>
                        <m:jc m:val="center"/>
                      </m:oMathParaPr>
                      <m:oMath xmlns:m="http://schemas.openxmlformats.org/officeDocument/2006/math">
                        <m:r>
                          <a:rPr lang="en-US">
                            <a:solidFill>
                              <a:sysClr val="windowText" lastClr="000000"/>
                            </a:solidFill>
                            <a:latin typeface="Cambria Math"/>
                          </a:rPr>
                          <m:t> </m:t>
                        </m:r>
                        <m:r>
                          <m:rPr>
                            <m:sty m:val="p"/>
                          </m:rPr>
                          <a:rPr lang="en-US" b="0" i="0" smtClean="0">
                            <a:solidFill>
                              <a:sysClr val="windowText" lastClr="000000"/>
                            </a:solidFill>
                            <a:latin typeface="Cambria Math"/>
                          </a:rPr>
                          <m:t>tanh</m:t>
                        </m:r>
                      </m:oMath>
                    </m:oMathPara>
                  </a14:m>
                  <a:endParaRPr lang="ru-RU" dirty="0">
                    <a:solidFill>
                      <a:sysClr val="windowText" lastClr="000000"/>
                    </a:solidFill>
                  </a:endParaRPr>
                </a:p>
              </p:txBody>
            </p:sp>
          </mc:Choice>
          <mc:Fallback xmlns="">
            <p:sp>
              <p:nvSpPr>
                <p:cNvPr id="16" name="Овал 15"/>
                <p:cNvSpPr>
                  <a:spLocks noRot="1" noChangeAspect="1" noMove="1" noResize="1" noEditPoints="1" noAdjustHandles="1" noChangeArrowheads="1" noChangeShapeType="1" noTextEdit="1"/>
                </p:cNvSpPr>
                <p:nvPr/>
              </p:nvSpPr>
              <p:spPr>
                <a:xfrm>
                  <a:off x="4139632" y="3593668"/>
                  <a:ext cx="433990" cy="433990"/>
                </a:xfrm>
                <a:prstGeom prst="ellipse">
                  <a:avLst/>
                </a:prstGeom>
                <a:blipFill rotWithShape="1">
                  <a:blip r:embed="rId4"/>
                  <a:stretch>
                    <a:fillRect l="-12500" r="-9722"/>
                  </a:stretch>
                </a:blipFill>
                <a:ln w="6350">
                  <a:solidFill>
                    <a:schemeClr val="tx1"/>
                  </a:solidFill>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80" name="Овал 179"/>
                <p:cNvSpPr/>
                <p:nvPr/>
              </p:nvSpPr>
              <p:spPr>
                <a:xfrm>
                  <a:off x="4903802" y="3593668"/>
                  <a:ext cx="433990" cy="433990"/>
                </a:xfrm>
                <a:prstGeom prst="ellipse">
                  <a:avLst/>
                </a:prstGeom>
                <a:solidFill>
                  <a:srgbClr val="92D4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lstStyle/>
                <a:p>
                  <a:pPr algn="ctr"/>
                  <a14:m>
                    <m:oMathPara xmlns:m="http://schemas.openxmlformats.org/officeDocument/2006/math">
                      <m:oMathParaPr>
                        <m:jc m:val="center"/>
                      </m:oMathParaPr>
                      <m:oMath xmlns:m="http://schemas.openxmlformats.org/officeDocument/2006/math">
                        <m:r>
                          <a:rPr lang="ru-RU" sz="2400" b="0" i="1" smtClean="0">
                            <a:solidFill>
                              <a:sysClr val="windowText" lastClr="000000"/>
                            </a:solidFill>
                            <a:latin typeface="Cambria Math"/>
                            <a:sym typeface="Symbol"/>
                          </a:rPr>
                          <m:t> </m:t>
                        </m:r>
                        <m:r>
                          <a:rPr lang="ru-RU" sz="2400" i="1" smtClean="0">
                            <a:solidFill>
                              <a:sysClr val="windowText" lastClr="000000"/>
                            </a:solidFill>
                            <a:latin typeface="Cambria Math"/>
                            <a:sym typeface="Symbol"/>
                          </a:rPr>
                          <m:t></m:t>
                        </m:r>
                      </m:oMath>
                    </m:oMathPara>
                  </a14:m>
                  <a:endParaRPr lang="ru-RU" sz="2400" dirty="0">
                    <a:solidFill>
                      <a:sysClr val="windowText" lastClr="000000"/>
                    </a:solidFill>
                  </a:endParaRPr>
                </a:p>
              </p:txBody>
            </p:sp>
          </mc:Choice>
          <mc:Fallback xmlns="">
            <p:sp>
              <p:nvSpPr>
                <p:cNvPr id="17" name="Овал 16"/>
                <p:cNvSpPr>
                  <a:spLocks noRot="1" noChangeAspect="1" noMove="1" noResize="1" noEditPoints="1" noAdjustHandles="1" noChangeArrowheads="1" noChangeShapeType="1" noTextEdit="1"/>
                </p:cNvSpPr>
                <p:nvPr/>
              </p:nvSpPr>
              <p:spPr>
                <a:xfrm>
                  <a:off x="4903802" y="3593668"/>
                  <a:ext cx="433990" cy="433990"/>
                </a:xfrm>
                <a:prstGeom prst="ellipse">
                  <a:avLst/>
                </a:prstGeom>
                <a:blipFill rotWithShape="1">
                  <a:blip r:embed="rId3"/>
                  <a:stretch>
                    <a:fillRect/>
                  </a:stretch>
                </a:blipFill>
                <a:ln w="6350">
                  <a:solidFill>
                    <a:schemeClr val="tx1"/>
                  </a:solidFill>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81" name="Овал 180"/>
                <p:cNvSpPr/>
                <p:nvPr/>
              </p:nvSpPr>
              <p:spPr>
                <a:xfrm>
                  <a:off x="5553904" y="2435428"/>
                  <a:ext cx="433990" cy="433990"/>
                </a:xfrm>
                <a:prstGeom prst="ellipse">
                  <a:avLst/>
                </a:prstGeom>
                <a:solidFill>
                  <a:srgbClr val="92D4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lstStyle/>
                <a:p>
                  <a:pPr algn="ctr"/>
                  <a14:m>
                    <m:oMathPara xmlns:m="http://schemas.openxmlformats.org/officeDocument/2006/math">
                      <m:oMathParaPr>
                        <m:jc m:val="center"/>
                      </m:oMathParaPr>
                      <m:oMath xmlns:m="http://schemas.openxmlformats.org/officeDocument/2006/math">
                        <m:r>
                          <a:rPr lang="en-US">
                            <a:solidFill>
                              <a:sysClr val="windowText" lastClr="000000"/>
                            </a:solidFill>
                            <a:latin typeface="Cambria Math"/>
                          </a:rPr>
                          <m:t> </m:t>
                        </m:r>
                        <m:r>
                          <m:rPr>
                            <m:sty m:val="p"/>
                          </m:rPr>
                          <a:rPr lang="en-US" b="0" i="0" smtClean="0">
                            <a:solidFill>
                              <a:sysClr val="windowText" lastClr="000000"/>
                            </a:solidFill>
                            <a:latin typeface="Cambria Math"/>
                          </a:rPr>
                          <m:t>tanh</m:t>
                        </m:r>
                      </m:oMath>
                    </m:oMathPara>
                  </a14:m>
                  <a:endParaRPr lang="ru-RU" dirty="0">
                    <a:solidFill>
                      <a:sysClr val="windowText" lastClr="000000"/>
                    </a:solidFill>
                  </a:endParaRPr>
                </a:p>
              </p:txBody>
            </p:sp>
          </mc:Choice>
          <mc:Fallback xmlns="">
            <p:sp>
              <p:nvSpPr>
                <p:cNvPr id="18" name="Овал 17"/>
                <p:cNvSpPr>
                  <a:spLocks noRot="1" noChangeAspect="1" noMove="1" noResize="1" noEditPoints="1" noAdjustHandles="1" noChangeArrowheads="1" noChangeShapeType="1" noTextEdit="1"/>
                </p:cNvSpPr>
                <p:nvPr/>
              </p:nvSpPr>
              <p:spPr>
                <a:xfrm>
                  <a:off x="5553904" y="2435428"/>
                  <a:ext cx="433990" cy="433990"/>
                </a:xfrm>
                <a:prstGeom prst="ellipse">
                  <a:avLst/>
                </a:prstGeom>
                <a:blipFill rotWithShape="1">
                  <a:blip r:embed="rId4"/>
                  <a:stretch>
                    <a:fillRect l="-12500" r="-9722"/>
                  </a:stretch>
                </a:blipFill>
                <a:ln w="6350">
                  <a:solidFill>
                    <a:schemeClr val="tx1"/>
                  </a:solidFill>
                </a:ln>
              </p:spPr>
              <p:txBody>
                <a:bodyPr/>
                <a:lstStyle/>
                <a:p>
                  <a:r>
                    <a:rPr lang="ru-RU">
                      <a:noFill/>
                    </a:rPr>
                    <a:t> </a:t>
                  </a:r>
                </a:p>
              </p:txBody>
            </p:sp>
          </mc:Fallback>
        </mc:AlternateContent>
        <p:sp>
          <p:nvSpPr>
            <p:cNvPr id="182" name="Блок-схема: ИЛИ 181"/>
            <p:cNvSpPr/>
            <p:nvPr/>
          </p:nvSpPr>
          <p:spPr>
            <a:xfrm>
              <a:off x="4211204" y="2209876"/>
              <a:ext cx="274320" cy="274320"/>
            </a:xfrm>
            <a:prstGeom prst="flowChartOr">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183" name="Блок-схема: ИЛИ 182"/>
            <p:cNvSpPr/>
            <p:nvPr/>
          </p:nvSpPr>
          <p:spPr>
            <a:xfrm rot="2700000">
              <a:off x="2678060" y="2209876"/>
              <a:ext cx="274320" cy="274320"/>
            </a:xfrm>
            <a:prstGeom prst="flowChartOr">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184" name="Блок-схема: ИЛИ 183"/>
            <p:cNvSpPr/>
            <p:nvPr/>
          </p:nvSpPr>
          <p:spPr>
            <a:xfrm rot="2700000">
              <a:off x="4217196" y="3070511"/>
              <a:ext cx="274320" cy="274320"/>
            </a:xfrm>
            <a:prstGeom prst="flowChartOr">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185" name="Блок-схема: ИЛИ 184"/>
            <p:cNvSpPr/>
            <p:nvPr/>
          </p:nvSpPr>
          <p:spPr>
            <a:xfrm rot="2700000">
              <a:off x="5635102" y="3264485"/>
              <a:ext cx="274320" cy="274320"/>
            </a:xfrm>
            <a:prstGeom prst="flowChartOr">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186" name="TextBox 185"/>
            <p:cNvSpPr txBox="1"/>
            <p:nvPr/>
          </p:nvSpPr>
          <p:spPr>
            <a:xfrm>
              <a:off x="2391548" y="4106906"/>
              <a:ext cx="843126" cy="153888"/>
            </a:xfrm>
            <a:prstGeom prst="rect">
              <a:avLst/>
            </a:prstGeom>
            <a:solidFill>
              <a:schemeClr val="bg1">
                <a:lumMod val="95000"/>
              </a:schemeClr>
            </a:solidFill>
          </p:spPr>
          <p:txBody>
            <a:bodyPr wrap="square" lIns="0" tIns="0" rIns="0" bIns="0" rtlCol="0">
              <a:spAutoFit/>
            </a:bodyPr>
            <a:lstStyle/>
            <a:p>
              <a:pPr algn="ctr"/>
              <a:r>
                <a:rPr lang="en-US" sz="1000" dirty="0"/>
                <a:t>Forget Gate</a:t>
              </a:r>
              <a:endParaRPr lang="ru-RU" sz="1000" dirty="0"/>
            </a:p>
          </p:txBody>
        </p:sp>
        <p:sp>
          <p:nvSpPr>
            <p:cNvPr id="187" name="TextBox 186"/>
            <p:cNvSpPr txBox="1"/>
            <p:nvPr/>
          </p:nvSpPr>
          <p:spPr>
            <a:xfrm>
              <a:off x="3155657" y="4106906"/>
              <a:ext cx="843126" cy="153888"/>
            </a:xfrm>
            <a:prstGeom prst="rect">
              <a:avLst/>
            </a:prstGeom>
            <a:solidFill>
              <a:schemeClr val="bg1">
                <a:lumMod val="95000"/>
              </a:schemeClr>
            </a:solidFill>
          </p:spPr>
          <p:txBody>
            <a:bodyPr wrap="square" lIns="0" tIns="0" rIns="0" bIns="0" rtlCol="0">
              <a:spAutoFit/>
            </a:bodyPr>
            <a:lstStyle/>
            <a:p>
              <a:pPr algn="ctr"/>
              <a:r>
                <a:rPr lang="en-US" sz="1000" dirty="0"/>
                <a:t>Input Gate</a:t>
              </a:r>
              <a:endParaRPr lang="ru-RU" sz="1000" dirty="0"/>
            </a:p>
          </p:txBody>
        </p:sp>
        <p:sp>
          <p:nvSpPr>
            <p:cNvPr id="188" name="TextBox 187"/>
            <p:cNvSpPr txBox="1"/>
            <p:nvPr/>
          </p:nvSpPr>
          <p:spPr>
            <a:xfrm>
              <a:off x="3885068" y="4063726"/>
              <a:ext cx="889000" cy="307777"/>
            </a:xfrm>
            <a:prstGeom prst="rect">
              <a:avLst/>
            </a:prstGeom>
            <a:solidFill>
              <a:schemeClr val="bg1">
                <a:lumMod val="95000"/>
              </a:schemeClr>
            </a:solidFill>
          </p:spPr>
          <p:txBody>
            <a:bodyPr wrap="square" lIns="0" tIns="0" rIns="0" bIns="0" rtlCol="0">
              <a:spAutoFit/>
            </a:bodyPr>
            <a:lstStyle/>
            <a:p>
              <a:pPr algn="ctr"/>
              <a:r>
                <a:rPr lang="en-US" sz="1000" dirty="0"/>
                <a:t>Input Modula-</a:t>
              </a:r>
              <a:r>
                <a:rPr lang="en-US" sz="1000" dirty="0" err="1"/>
                <a:t>tion</a:t>
              </a:r>
              <a:r>
                <a:rPr lang="en-US" sz="1000" dirty="0"/>
                <a:t> Gate</a:t>
              </a:r>
              <a:endParaRPr lang="ru-RU" sz="1000" dirty="0"/>
            </a:p>
          </p:txBody>
        </p:sp>
        <p:sp>
          <p:nvSpPr>
            <p:cNvPr id="189" name="TextBox 188"/>
            <p:cNvSpPr txBox="1"/>
            <p:nvPr/>
          </p:nvSpPr>
          <p:spPr>
            <a:xfrm>
              <a:off x="4710778" y="4106906"/>
              <a:ext cx="843126" cy="153888"/>
            </a:xfrm>
            <a:prstGeom prst="rect">
              <a:avLst/>
            </a:prstGeom>
            <a:solidFill>
              <a:schemeClr val="bg1">
                <a:lumMod val="95000"/>
              </a:schemeClr>
            </a:solidFill>
          </p:spPr>
          <p:txBody>
            <a:bodyPr wrap="square" lIns="0" tIns="0" rIns="0" bIns="0" rtlCol="0">
              <a:spAutoFit/>
            </a:bodyPr>
            <a:lstStyle/>
            <a:p>
              <a:pPr algn="ctr"/>
              <a:r>
                <a:rPr lang="en-US" sz="1000" dirty="0"/>
                <a:t>Output Gate</a:t>
              </a:r>
              <a:endParaRPr lang="ru-RU" sz="1000" dirty="0"/>
            </a:p>
          </p:txBody>
        </p:sp>
        <p:sp>
          <p:nvSpPr>
            <p:cNvPr id="190" name="TextBox 189"/>
            <p:cNvSpPr txBox="1"/>
            <p:nvPr/>
          </p:nvSpPr>
          <p:spPr>
            <a:xfrm>
              <a:off x="2796324" y="5278530"/>
              <a:ext cx="493195" cy="153888"/>
            </a:xfrm>
            <a:prstGeom prst="rect">
              <a:avLst/>
            </a:prstGeom>
            <a:solidFill>
              <a:schemeClr val="bg1"/>
            </a:solidFill>
          </p:spPr>
          <p:txBody>
            <a:bodyPr wrap="square" lIns="0" tIns="0" rIns="0" bIns="0" rtlCol="0">
              <a:spAutoFit/>
            </a:bodyPr>
            <a:lstStyle/>
            <a:p>
              <a:pPr algn="ctr"/>
              <a:r>
                <a:rPr lang="en-US" sz="1000" dirty="0"/>
                <a:t>Input</a:t>
              </a:r>
              <a:endParaRPr lang="ru-RU" sz="1000" dirty="0"/>
            </a:p>
          </p:txBody>
        </p:sp>
        <p:sp>
          <p:nvSpPr>
            <p:cNvPr id="191" name="TextBox 190"/>
            <p:cNvSpPr txBox="1"/>
            <p:nvPr/>
          </p:nvSpPr>
          <p:spPr>
            <a:xfrm>
              <a:off x="2129512" y="3435172"/>
              <a:ext cx="623670" cy="153888"/>
            </a:xfrm>
            <a:prstGeom prst="rect">
              <a:avLst/>
            </a:prstGeom>
            <a:solidFill>
              <a:schemeClr val="bg1">
                <a:lumMod val="95000"/>
              </a:schemeClr>
            </a:solidFill>
          </p:spPr>
          <p:txBody>
            <a:bodyPr wrap="square" lIns="0" tIns="0" rIns="0" bIns="0" rtlCol="0">
              <a:spAutoFit/>
            </a:bodyPr>
            <a:lstStyle/>
            <a:p>
              <a:pPr algn="ctr"/>
              <a:r>
                <a:rPr lang="en-US" sz="1000" dirty="0"/>
                <a:t>Sigmoid</a:t>
              </a:r>
              <a:endParaRPr lang="ru-RU" sz="1000" dirty="0"/>
            </a:p>
          </p:txBody>
        </p:sp>
        <p:sp>
          <p:nvSpPr>
            <p:cNvPr id="192" name="TextBox 191"/>
            <p:cNvSpPr txBox="1"/>
            <p:nvPr/>
          </p:nvSpPr>
          <p:spPr>
            <a:xfrm>
              <a:off x="2976020" y="2126836"/>
              <a:ext cx="843126" cy="153888"/>
            </a:xfrm>
            <a:prstGeom prst="rect">
              <a:avLst/>
            </a:prstGeom>
            <a:solidFill>
              <a:schemeClr val="bg1">
                <a:lumMod val="95000"/>
              </a:schemeClr>
            </a:solidFill>
          </p:spPr>
          <p:txBody>
            <a:bodyPr wrap="square" lIns="0" tIns="0" rIns="0" bIns="0" rtlCol="0">
              <a:spAutoFit/>
            </a:bodyPr>
            <a:lstStyle/>
            <a:p>
              <a:r>
                <a:rPr lang="en-US" sz="1000" dirty="0"/>
                <a:t>Scaling</a:t>
              </a:r>
              <a:endParaRPr lang="ru-RU" sz="1000" dirty="0"/>
            </a:p>
          </p:txBody>
        </p:sp>
        <p:sp>
          <p:nvSpPr>
            <p:cNvPr id="193" name="TextBox 192"/>
            <p:cNvSpPr txBox="1"/>
            <p:nvPr/>
          </p:nvSpPr>
          <p:spPr>
            <a:xfrm>
              <a:off x="4482239" y="2126836"/>
              <a:ext cx="843126" cy="153888"/>
            </a:xfrm>
            <a:prstGeom prst="rect">
              <a:avLst/>
            </a:prstGeom>
            <a:solidFill>
              <a:schemeClr val="bg1">
                <a:lumMod val="95000"/>
              </a:schemeClr>
            </a:solidFill>
          </p:spPr>
          <p:txBody>
            <a:bodyPr wrap="square" lIns="0" tIns="0" rIns="0" bIns="0" rtlCol="0">
              <a:spAutoFit/>
            </a:bodyPr>
            <a:lstStyle/>
            <a:p>
              <a:r>
                <a:rPr lang="en-US" sz="1000" dirty="0"/>
                <a:t>Sum</a:t>
              </a:r>
              <a:endParaRPr lang="ru-RU" sz="1000" dirty="0"/>
            </a:p>
          </p:txBody>
        </p:sp>
        <p:sp>
          <p:nvSpPr>
            <p:cNvPr id="194" name="Овал 193"/>
            <p:cNvSpPr/>
            <p:nvPr/>
          </p:nvSpPr>
          <p:spPr>
            <a:xfrm>
              <a:off x="2337969" y="5138479"/>
              <a:ext cx="433990" cy="433990"/>
            </a:xfrm>
            <a:prstGeom prst="ellipse">
              <a:avLst/>
            </a:prstGeom>
            <a:solidFill>
              <a:srgbClr val="92D4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lstStyle/>
            <a:p>
              <a:pPr algn="ctr"/>
              <a:r>
                <a:rPr lang="en-US" sz="1800" dirty="0" err="1">
                  <a:solidFill>
                    <a:sysClr val="windowText" lastClr="000000"/>
                  </a:solidFill>
                </a:rPr>
                <a:t>x</a:t>
              </a:r>
              <a:r>
                <a:rPr lang="en-US" sz="1800" baseline="-25000" dirty="0" err="1">
                  <a:solidFill>
                    <a:sysClr val="windowText" lastClr="000000"/>
                  </a:solidFill>
                </a:rPr>
                <a:t>t</a:t>
              </a:r>
              <a:endParaRPr lang="ru-RU" dirty="0">
                <a:solidFill>
                  <a:sysClr val="windowText" lastClr="000000"/>
                </a:solidFill>
              </a:endParaRPr>
            </a:p>
          </p:txBody>
        </p:sp>
        <p:sp>
          <p:nvSpPr>
            <p:cNvPr id="195" name="Овал 194"/>
            <p:cNvSpPr/>
            <p:nvPr/>
          </p:nvSpPr>
          <p:spPr>
            <a:xfrm>
              <a:off x="6182948" y="1206945"/>
              <a:ext cx="433990" cy="433990"/>
            </a:xfrm>
            <a:prstGeom prst="ellipse">
              <a:avLst/>
            </a:prstGeom>
            <a:solidFill>
              <a:srgbClr val="92D4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lstStyle/>
            <a:p>
              <a:pPr algn="ctr"/>
              <a:r>
                <a:rPr lang="en-US" sz="1800" dirty="0" err="1">
                  <a:solidFill>
                    <a:sysClr val="windowText" lastClr="000000"/>
                  </a:solidFill>
                </a:rPr>
                <a:t>y</a:t>
              </a:r>
              <a:r>
                <a:rPr lang="en-US" sz="1800" baseline="-25000" dirty="0" err="1">
                  <a:solidFill>
                    <a:sysClr val="windowText" lastClr="000000"/>
                  </a:solidFill>
                </a:rPr>
                <a:t>t</a:t>
              </a:r>
              <a:endParaRPr lang="ru-RU" dirty="0">
                <a:solidFill>
                  <a:sysClr val="windowText" lastClr="000000"/>
                </a:solidFill>
              </a:endParaRPr>
            </a:p>
          </p:txBody>
        </p:sp>
        <p:sp>
          <p:nvSpPr>
            <p:cNvPr id="196" name="TextBox 195"/>
            <p:cNvSpPr txBox="1"/>
            <p:nvPr/>
          </p:nvSpPr>
          <p:spPr>
            <a:xfrm>
              <a:off x="6669692" y="1331596"/>
              <a:ext cx="493195" cy="153888"/>
            </a:xfrm>
            <a:prstGeom prst="rect">
              <a:avLst/>
            </a:prstGeom>
            <a:solidFill>
              <a:schemeClr val="bg1"/>
            </a:solidFill>
          </p:spPr>
          <p:txBody>
            <a:bodyPr wrap="square" lIns="0" tIns="0" rIns="0" bIns="0" rtlCol="0">
              <a:spAutoFit/>
            </a:bodyPr>
            <a:lstStyle/>
            <a:p>
              <a:r>
                <a:rPr lang="en-US" sz="1000" dirty="0"/>
                <a:t>Output</a:t>
              </a:r>
              <a:endParaRPr lang="ru-RU" sz="1000" dirty="0"/>
            </a:p>
          </p:txBody>
        </p:sp>
        <p:sp>
          <p:nvSpPr>
            <p:cNvPr id="197" name="Полилиния 196"/>
            <p:cNvSpPr/>
            <p:nvPr/>
          </p:nvSpPr>
          <p:spPr>
            <a:xfrm>
              <a:off x="6107177" y="1608365"/>
              <a:ext cx="281354" cy="2804746"/>
            </a:xfrm>
            <a:custGeom>
              <a:avLst/>
              <a:gdLst>
                <a:gd name="connsiteX0" fmla="*/ 0 w 281354"/>
                <a:gd name="connsiteY0" fmla="*/ 2804746 h 2804746"/>
                <a:gd name="connsiteX1" fmla="*/ 0 w 281354"/>
                <a:gd name="connsiteY1" fmla="*/ 492369 h 2804746"/>
                <a:gd name="connsiteX2" fmla="*/ 281354 w 281354"/>
                <a:gd name="connsiteY2" fmla="*/ 492369 h 2804746"/>
                <a:gd name="connsiteX3" fmla="*/ 281354 w 281354"/>
                <a:gd name="connsiteY3" fmla="*/ 0 h 2804746"/>
              </a:gdLst>
              <a:ahLst/>
              <a:cxnLst>
                <a:cxn ang="0">
                  <a:pos x="connsiteX0" y="connsiteY0"/>
                </a:cxn>
                <a:cxn ang="0">
                  <a:pos x="connsiteX1" y="connsiteY1"/>
                </a:cxn>
                <a:cxn ang="0">
                  <a:pos x="connsiteX2" y="connsiteY2"/>
                </a:cxn>
                <a:cxn ang="0">
                  <a:pos x="connsiteX3" y="connsiteY3"/>
                </a:cxn>
              </a:cxnLst>
              <a:rect l="l" t="t" r="r" b="b"/>
              <a:pathLst>
                <a:path w="281354" h="2804746">
                  <a:moveTo>
                    <a:pt x="0" y="2804746"/>
                  </a:moveTo>
                  <a:lnTo>
                    <a:pt x="0" y="492369"/>
                  </a:lnTo>
                  <a:lnTo>
                    <a:pt x="281354" y="492369"/>
                  </a:lnTo>
                  <a:lnTo>
                    <a:pt x="281354" y="0"/>
                  </a:lnTo>
                </a:path>
              </a:pathLst>
            </a:cu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98" name="Скругленный прямоугольник 197"/>
            <p:cNvSpPr/>
            <p:nvPr/>
          </p:nvSpPr>
          <p:spPr>
            <a:xfrm>
              <a:off x="311247" y="1825828"/>
              <a:ext cx="1027333" cy="3116464"/>
            </a:xfrm>
            <a:prstGeom prst="roundRect">
              <a:avLst>
                <a:gd name="adj" fmla="val 9598"/>
              </a:avLst>
            </a:prstGeom>
            <a:solidFill>
              <a:schemeClr val="bg1">
                <a:lumMod val="95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9" name="Скругленный прямоугольник 198"/>
            <p:cNvSpPr/>
            <p:nvPr/>
          </p:nvSpPr>
          <p:spPr>
            <a:xfrm>
              <a:off x="7578659" y="1825828"/>
              <a:ext cx="1027333" cy="3116464"/>
            </a:xfrm>
            <a:prstGeom prst="roundRect">
              <a:avLst>
                <a:gd name="adj" fmla="val 9598"/>
              </a:avLst>
            </a:prstGeom>
            <a:solidFill>
              <a:schemeClr val="bg1">
                <a:lumMod val="95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0" name="TextBox 199"/>
            <p:cNvSpPr txBox="1"/>
            <p:nvPr/>
          </p:nvSpPr>
          <p:spPr>
            <a:xfrm>
              <a:off x="3659205" y="1469865"/>
              <a:ext cx="1390301" cy="276999"/>
            </a:xfrm>
            <a:prstGeom prst="rect">
              <a:avLst/>
            </a:prstGeom>
            <a:solidFill>
              <a:schemeClr val="bg1"/>
            </a:solidFill>
          </p:spPr>
          <p:txBody>
            <a:bodyPr wrap="square" lIns="0" tIns="0" rIns="0" bIns="0" rtlCol="0">
              <a:spAutoFit/>
            </a:bodyPr>
            <a:lstStyle/>
            <a:p>
              <a:pPr algn="ctr"/>
              <a:r>
                <a:rPr lang="en-US" sz="1800" b="1" dirty="0"/>
                <a:t>LSTM cell</a:t>
              </a:r>
              <a:endParaRPr lang="ru-RU" sz="1800" b="1" dirty="0"/>
            </a:p>
          </p:txBody>
        </p:sp>
        <p:sp>
          <p:nvSpPr>
            <p:cNvPr id="201" name="TextBox 200"/>
            <p:cNvSpPr txBox="1"/>
            <p:nvPr/>
          </p:nvSpPr>
          <p:spPr>
            <a:xfrm>
              <a:off x="152622" y="1469865"/>
              <a:ext cx="1390301" cy="276999"/>
            </a:xfrm>
            <a:prstGeom prst="rect">
              <a:avLst/>
            </a:prstGeom>
            <a:solidFill>
              <a:schemeClr val="bg1"/>
            </a:solidFill>
          </p:spPr>
          <p:txBody>
            <a:bodyPr wrap="square" lIns="0" tIns="0" rIns="0" bIns="0" rtlCol="0">
              <a:spAutoFit/>
            </a:bodyPr>
            <a:lstStyle/>
            <a:p>
              <a:pPr algn="ctr"/>
              <a:r>
                <a:rPr lang="en-US" sz="1800" b="1" dirty="0"/>
                <a:t>LSTM cell</a:t>
              </a:r>
              <a:endParaRPr lang="ru-RU" sz="1800" b="1" dirty="0"/>
            </a:p>
          </p:txBody>
        </p:sp>
        <p:sp>
          <p:nvSpPr>
            <p:cNvPr id="202" name="TextBox 201"/>
            <p:cNvSpPr txBox="1"/>
            <p:nvPr/>
          </p:nvSpPr>
          <p:spPr>
            <a:xfrm>
              <a:off x="7429190" y="1469865"/>
              <a:ext cx="1390301" cy="276999"/>
            </a:xfrm>
            <a:prstGeom prst="rect">
              <a:avLst/>
            </a:prstGeom>
            <a:solidFill>
              <a:schemeClr val="bg1"/>
            </a:solidFill>
          </p:spPr>
          <p:txBody>
            <a:bodyPr wrap="square" lIns="0" tIns="0" rIns="0" bIns="0" rtlCol="0">
              <a:spAutoFit/>
            </a:bodyPr>
            <a:lstStyle/>
            <a:p>
              <a:pPr algn="ctr"/>
              <a:r>
                <a:rPr lang="en-US" sz="1800" b="1" dirty="0"/>
                <a:t>LSTM cell</a:t>
              </a:r>
              <a:endParaRPr lang="ru-RU" sz="1800" b="1" dirty="0"/>
            </a:p>
          </p:txBody>
        </p:sp>
      </p:grpSp>
    </p:spTree>
    <p:extLst>
      <p:ext uri="{BB962C8B-B14F-4D97-AF65-F5344CB8AC3E}">
        <p14:creationId xmlns:p14="http://schemas.microsoft.com/office/powerpoint/2010/main" val="5118480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26D4F47-0B98-4263-B45B-3F8AED874C58}"/>
              </a:ext>
            </a:extLst>
          </p:cNvPr>
          <p:cNvSpPr>
            <a:spLocks noGrp="1"/>
          </p:cNvSpPr>
          <p:nvPr>
            <p:ph type="title"/>
          </p:nvPr>
        </p:nvSpPr>
        <p:spPr/>
        <p:txBody>
          <a:bodyPr/>
          <a:lstStyle/>
          <a:p>
            <a:r>
              <a:rPr lang="en-US" sz="2800" dirty="0" err="1"/>
              <a:t>PrecipExpert</a:t>
            </a:r>
            <a:r>
              <a:rPr lang="en-US" sz="2800" dirty="0"/>
              <a:t> Tool</a:t>
            </a:r>
          </a:p>
        </p:txBody>
      </p:sp>
      <p:pic>
        <p:nvPicPr>
          <p:cNvPr id="5" name="PrecipExpe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1329" y="1184989"/>
            <a:ext cx="6983539" cy="4835864"/>
          </a:xfrm>
          <a:prstGeom prst="rect">
            <a:avLst/>
          </a:prstGeom>
        </p:spPr>
      </p:pic>
      <p:sp>
        <p:nvSpPr>
          <p:cNvPr id="203" name="Прямоугольник 202"/>
          <p:cNvSpPr/>
          <p:nvPr/>
        </p:nvSpPr>
        <p:spPr>
          <a:xfrm>
            <a:off x="1534742" y="1863373"/>
            <a:ext cx="6948000" cy="39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6220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490" fill="hold"/>
                                        <p:tgtEl>
                                          <p:spTgt spid="5"/>
                                        </p:tgtEl>
                                      </p:cBhvr>
                                    </p:cmd>
                                  </p:childTnLst>
                                </p:cTn>
                              </p:par>
                              <p:par>
                                <p:cTn id="7" presetID="10" presetClass="exit" presetSubtype="0" fill="hold" grpId="0" nodeType="withEffect">
                                  <p:stCondLst>
                                    <p:cond delay="2250"/>
                                  </p:stCondLst>
                                  <p:childTnLst>
                                    <p:animEffect transition="out" filter="fade">
                                      <p:cBhvr>
                                        <p:cTn id="8" dur="1000"/>
                                        <p:tgtEl>
                                          <p:spTgt spid="203"/>
                                        </p:tgtEl>
                                      </p:cBhvr>
                                    </p:animEffect>
                                    <p:set>
                                      <p:cBhvr>
                                        <p:cTn id="9" dur="1" fill="hold">
                                          <p:stCondLst>
                                            <p:cond delay="999"/>
                                          </p:stCondLst>
                                        </p:cTn>
                                        <p:tgtEl>
                                          <p:spTgt spid="2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0">
                <p:cTn id="10" fill="hold" display="0">
                  <p:stCondLst>
                    <p:cond delay="indefinite"/>
                  </p:stCondLst>
                </p:cTn>
                <p:tgtEl>
                  <p:spTgt spid="5"/>
                </p:tgtEl>
              </p:cMediaNode>
            </p:video>
          </p:childTnLst>
        </p:cTn>
      </p:par>
    </p:tnLst>
    <p:bldLst>
      <p:bldP spid="20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26D4F47-0B98-4263-B45B-3F8AED874C58}"/>
              </a:ext>
            </a:extLst>
          </p:cNvPr>
          <p:cNvSpPr>
            <a:spLocks noGrp="1"/>
          </p:cNvSpPr>
          <p:nvPr>
            <p:ph type="title"/>
          </p:nvPr>
        </p:nvSpPr>
        <p:spPr/>
        <p:txBody>
          <a:bodyPr/>
          <a:lstStyle/>
          <a:p>
            <a:r>
              <a:rPr lang="en-US" sz="2800" dirty="0"/>
              <a:t>Long-Term Prediction Using PBM</a:t>
            </a:r>
          </a:p>
        </p:txBody>
      </p:sp>
      <p:pic>
        <p:nvPicPr>
          <p:cNvPr id="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992" y="1172606"/>
            <a:ext cx="7923106" cy="4810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0675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26D4F47-0B98-4263-B45B-3F8AED874C58}"/>
              </a:ext>
            </a:extLst>
          </p:cNvPr>
          <p:cNvSpPr>
            <a:spLocks noGrp="1"/>
          </p:cNvSpPr>
          <p:nvPr>
            <p:ph type="title"/>
          </p:nvPr>
        </p:nvSpPr>
        <p:spPr/>
        <p:txBody>
          <a:bodyPr/>
          <a:lstStyle/>
          <a:p>
            <a:r>
              <a:rPr lang="en-US" sz="2800" dirty="0"/>
              <a:t>Set of LSTM Models for the Precipitation Area</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677"/>
          <a:stretch/>
        </p:blipFill>
        <p:spPr bwMode="auto">
          <a:xfrm>
            <a:off x="406582" y="1397633"/>
            <a:ext cx="8187083" cy="443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5037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26D4F47-0B98-4263-B45B-3F8AED874C58}"/>
              </a:ext>
            </a:extLst>
          </p:cNvPr>
          <p:cNvSpPr>
            <a:spLocks noGrp="1"/>
          </p:cNvSpPr>
          <p:nvPr>
            <p:ph type="title"/>
          </p:nvPr>
        </p:nvSpPr>
        <p:spPr/>
        <p:txBody>
          <a:bodyPr/>
          <a:lstStyle/>
          <a:p>
            <a:pPr>
              <a:buClr>
                <a:srgbClr val="00640F"/>
              </a:buClr>
              <a:buSzPct val="120000"/>
            </a:pPr>
            <a:r>
              <a:rPr lang="en-US" dirty="0"/>
              <a:t>Parameters Enabling Best 60-day Prediction Using  LSTM Model </a:t>
            </a:r>
            <a:endParaRPr lang="ru-RU" dirty="0"/>
          </a:p>
        </p:txBody>
      </p:sp>
      <p:graphicFrame>
        <p:nvGraphicFramePr>
          <p:cNvPr id="8" name="Таблица 7"/>
          <p:cNvGraphicFramePr>
            <a:graphicFrameLocks noGrp="1"/>
          </p:cNvGraphicFramePr>
          <p:nvPr>
            <p:extLst>
              <p:ext uri="{D42A27DB-BD31-4B8C-83A1-F6EECF244321}">
                <p14:modId xmlns:p14="http://schemas.microsoft.com/office/powerpoint/2010/main" val="3620752326"/>
              </p:ext>
            </p:extLst>
          </p:nvPr>
        </p:nvGraphicFramePr>
        <p:xfrm>
          <a:off x="1778000" y="2018859"/>
          <a:ext cx="7938438" cy="3505200"/>
        </p:xfrm>
        <a:graphic>
          <a:graphicData uri="http://schemas.openxmlformats.org/drawingml/2006/table">
            <a:tbl>
              <a:tblPr firstRow="1" firstCol="1" bandRow="1">
                <a:tableStyleId>{5940675A-B579-460E-94D1-54222C63F5DA}</a:tableStyleId>
              </a:tblPr>
              <a:tblGrid>
                <a:gridCol w="4515224">
                  <a:extLst>
                    <a:ext uri="{9D8B030D-6E8A-4147-A177-3AD203B41FA5}">
                      <a16:colId xmlns:a16="http://schemas.microsoft.com/office/drawing/2014/main" val="20000"/>
                    </a:ext>
                  </a:extLst>
                </a:gridCol>
                <a:gridCol w="3423214">
                  <a:extLst>
                    <a:ext uri="{9D8B030D-6E8A-4147-A177-3AD203B41FA5}">
                      <a16:colId xmlns:a16="http://schemas.microsoft.com/office/drawing/2014/main" val="20001"/>
                    </a:ext>
                  </a:extLst>
                </a:gridCol>
              </a:tblGrid>
              <a:tr h="0">
                <a:tc>
                  <a:txBody>
                    <a:bodyPr/>
                    <a:lstStyle/>
                    <a:p>
                      <a:pPr algn="ctr">
                        <a:lnSpc>
                          <a:spcPct val="115000"/>
                        </a:lnSpc>
                        <a:spcAft>
                          <a:spcPts val="0"/>
                        </a:spcAft>
                      </a:pPr>
                      <a:r>
                        <a:rPr lang="en-US" sz="2000" b="1" dirty="0">
                          <a:effectLst/>
                          <a:latin typeface="Arial" panose="020B0604020202020204" pitchFamily="34" charset="0"/>
                          <a:cs typeface="Arial" panose="020B0604020202020204" pitchFamily="34" charset="0"/>
                        </a:rPr>
                        <a:t>Inlet Parameters</a:t>
                      </a:r>
                      <a:endParaRPr lang="ru-RU" sz="3200" b="1"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lnSpc>
                          <a:spcPct val="115000"/>
                        </a:lnSpc>
                        <a:spcAft>
                          <a:spcPts val="0"/>
                        </a:spcAft>
                      </a:pPr>
                      <a:r>
                        <a:rPr lang="en-US" sz="2000" b="1" dirty="0">
                          <a:effectLst/>
                          <a:latin typeface="Arial" panose="020B0604020202020204" pitchFamily="34" charset="0"/>
                          <a:cs typeface="Arial" panose="020B0604020202020204" pitchFamily="34" charset="0"/>
                        </a:rPr>
                        <a:t>Outlet Parameters</a:t>
                      </a:r>
                      <a:endParaRPr lang="ru-RU" sz="3200" b="1"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0">
                <a:tc>
                  <a:txBody>
                    <a:bodyPr/>
                    <a:lstStyle/>
                    <a:p>
                      <a:pPr algn="l">
                        <a:lnSpc>
                          <a:spcPct val="115000"/>
                        </a:lnSpc>
                        <a:spcAft>
                          <a:spcPts val="0"/>
                        </a:spcAft>
                      </a:pPr>
                      <a:r>
                        <a:rPr lang="en-US" sz="2000" kern="1200" dirty="0">
                          <a:effectLst/>
                          <a:latin typeface="Arial" panose="020B0604020202020204" pitchFamily="34" charset="0"/>
                          <a:cs typeface="Arial" panose="020B0604020202020204" pitchFamily="34" charset="0"/>
                        </a:rPr>
                        <a:t>Temperature in the head</a:t>
                      </a:r>
                      <a:r>
                        <a:rPr lang="en-US" sz="2000" kern="1200" baseline="0" dirty="0">
                          <a:effectLst/>
                          <a:latin typeface="Arial" panose="020B0604020202020204" pitchFamily="34" charset="0"/>
                          <a:cs typeface="Arial" panose="020B0604020202020204" pitchFamily="34" charset="0"/>
                        </a:rPr>
                        <a:t> </a:t>
                      </a:r>
                      <a:r>
                        <a:rPr lang="en-US" sz="2000" kern="1200" dirty="0">
                          <a:effectLst/>
                          <a:latin typeface="Arial" panose="020B0604020202020204" pitchFamily="34" charset="0"/>
                          <a:cs typeface="Arial" panose="020B0604020202020204" pitchFamily="34" charset="0"/>
                        </a:rPr>
                        <a:t>precipitator</a:t>
                      </a:r>
                      <a:endParaRPr lang="ru-RU" sz="2000" b="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spcAft>
                          <a:spcPts val="0"/>
                        </a:spcAft>
                      </a:pPr>
                      <a:r>
                        <a:rPr lang="ru-RU" sz="2000" kern="1200" dirty="0">
                          <a:solidFill>
                            <a:schemeClr val="tx1"/>
                          </a:solidFill>
                          <a:effectLst/>
                          <a:latin typeface="Arial" panose="020B0604020202020204" pitchFamily="34" charset="0"/>
                          <a:ea typeface="+mn-ea"/>
                          <a:cs typeface="Arial" panose="020B0604020202020204" pitchFamily="34" charset="0"/>
                        </a:rPr>
                        <a:t>+</a:t>
                      </a:r>
                      <a:r>
                        <a:rPr lang="en-US" sz="2000" kern="1200" dirty="0">
                          <a:solidFill>
                            <a:schemeClr val="tx1"/>
                          </a:solidFill>
                          <a:effectLst/>
                          <a:latin typeface="Arial" panose="020B0604020202020204" pitchFamily="34" charset="0"/>
                          <a:ea typeface="+mn-ea"/>
                          <a:cs typeface="Arial" panose="020B0604020202020204" pitchFamily="34" charset="0"/>
                        </a:rPr>
                        <a:t> </a:t>
                      </a:r>
                      <a:r>
                        <a:rPr lang="ru-RU" sz="2000" kern="1200" dirty="0">
                          <a:solidFill>
                            <a:schemeClr val="tx1"/>
                          </a:solidFill>
                          <a:effectLst/>
                          <a:latin typeface="Arial" panose="020B0604020202020204" pitchFamily="34" charset="0"/>
                          <a:ea typeface="+mn-ea"/>
                          <a:cs typeface="Arial" panose="020B0604020202020204" pitchFamily="34" charset="0"/>
                        </a:rPr>
                        <a:t>150 </a:t>
                      </a:r>
                      <a:r>
                        <a:rPr lang="en-US" sz="2000" kern="1200" dirty="0" err="1">
                          <a:solidFill>
                            <a:schemeClr val="tx1"/>
                          </a:solidFill>
                          <a:effectLst/>
                          <a:latin typeface="Arial" panose="020B0604020202020204" pitchFamily="34" charset="0"/>
                          <a:ea typeface="+mn-ea"/>
                          <a:cs typeface="Arial" panose="020B0604020202020204" pitchFamily="34" charset="0"/>
                        </a:rPr>
                        <a:t>μm</a:t>
                      </a:r>
                      <a:r>
                        <a:rPr lang="en-US" sz="2000" kern="1200" dirty="0">
                          <a:solidFill>
                            <a:schemeClr val="tx1"/>
                          </a:solidFill>
                          <a:effectLst/>
                          <a:latin typeface="Arial" panose="020B0604020202020204" pitchFamily="34" charset="0"/>
                          <a:ea typeface="+mn-ea"/>
                          <a:cs typeface="Arial" panose="020B0604020202020204" pitchFamily="34" charset="0"/>
                        </a:rPr>
                        <a:t>, %</a:t>
                      </a:r>
                      <a:endParaRPr lang="ru-RU" sz="20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10001"/>
                  </a:ext>
                </a:extLst>
              </a:tr>
              <a:tr h="0">
                <a:tc>
                  <a:txBody>
                    <a:bodyPr/>
                    <a:lstStyle/>
                    <a:p>
                      <a:pPr algn="l">
                        <a:lnSpc>
                          <a:spcPct val="115000"/>
                        </a:lnSpc>
                        <a:spcAft>
                          <a:spcPts val="0"/>
                        </a:spcAft>
                      </a:pPr>
                      <a:r>
                        <a:rPr lang="en-US" sz="2000" kern="1200" dirty="0">
                          <a:effectLst/>
                          <a:latin typeface="Arial" panose="020B0604020202020204" pitchFamily="34" charset="0"/>
                          <a:cs typeface="Arial" panose="020B0604020202020204" pitchFamily="34" charset="0"/>
                        </a:rPr>
                        <a:t>Temperature in the tail precipitator</a:t>
                      </a:r>
                      <a:endParaRPr lang="ru-RU" sz="2000" b="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spcAft>
                          <a:spcPts val="0"/>
                        </a:spcAft>
                      </a:pPr>
                      <a:r>
                        <a:rPr lang="en-US" sz="2000" kern="1200" dirty="0">
                          <a:solidFill>
                            <a:schemeClr val="tx1"/>
                          </a:solidFill>
                          <a:effectLst/>
                          <a:latin typeface="Arial" panose="020B0604020202020204" pitchFamily="34" charset="0"/>
                          <a:ea typeface="+mn-ea"/>
                          <a:cs typeface="Arial" panose="020B0604020202020204" pitchFamily="34" charset="0"/>
                        </a:rPr>
                        <a:t>- </a:t>
                      </a:r>
                      <a:r>
                        <a:rPr lang="ru-RU" sz="2000" kern="1200" dirty="0">
                          <a:solidFill>
                            <a:schemeClr val="tx1"/>
                          </a:solidFill>
                          <a:effectLst/>
                          <a:latin typeface="Arial" panose="020B0604020202020204" pitchFamily="34" charset="0"/>
                          <a:ea typeface="+mn-ea"/>
                          <a:cs typeface="Arial" panose="020B0604020202020204" pitchFamily="34" charset="0"/>
                        </a:rPr>
                        <a:t>1</a:t>
                      </a:r>
                      <a:r>
                        <a:rPr lang="en-US" sz="2000" kern="1200" dirty="0">
                          <a:solidFill>
                            <a:schemeClr val="tx1"/>
                          </a:solidFill>
                          <a:effectLst/>
                          <a:latin typeface="Arial" panose="020B0604020202020204" pitchFamily="34" charset="0"/>
                          <a:ea typeface="+mn-ea"/>
                          <a:cs typeface="Arial" panose="020B0604020202020204" pitchFamily="34" charset="0"/>
                        </a:rPr>
                        <a:t>0</a:t>
                      </a:r>
                      <a:r>
                        <a:rPr lang="ru-RU" sz="2000" kern="1200" dirty="0">
                          <a:solidFill>
                            <a:schemeClr val="tx1"/>
                          </a:solidFill>
                          <a:effectLst/>
                          <a:latin typeface="Arial" panose="020B0604020202020204" pitchFamily="34" charset="0"/>
                          <a:ea typeface="+mn-ea"/>
                          <a:cs typeface="Arial" panose="020B0604020202020204" pitchFamily="34" charset="0"/>
                        </a:rPr>
                        <a:t>0 </a:t>
                      </a:r>
                      <a:r>
                        <a:rPr lang="en-US" sz="2000" kern="1200" dirty="0" err="1">
                          <a:solidFill>
                            <a:schemeClr val="tx1"/>
                          </a:solidFill>
                          <a:effectLst/>
                          <a:latin typeface="Arial" panose="020B0604020202020204" pitchFamily="34" charset="0"/>
                          <a:ea typeface="+mn-ea"/>
                          <a:cs typeface="Arial" panose="020B0604020202020204" pitchFamily="34" charset="0"/>
                        </a:rPr>
                        <a:t>μm</a:t>
                      </a:r>
                      <a:r>
                        <a:rPr lang="en-US" sz="2000" kern="1200" dirty="0">
                          <a:solidFill>
                            <a:schemeClr val="tx1"/>
                          </a:solidFill>
                          <a:effectLst/>
                          <a:latin typeface="Arial" panose="020B0604020202020204" pitchFamily="34" charset="0"/>
                          <a:ea typeface="+mn-ea"/>
                          <a:cs typeface="Arial" panose="020B0604020202020204" pitchFamily="34" charset="0"/>
                        </a:rPr>
                        <a:t>, %</a:t>
                      </a:r>
                      <a:endParaRPr lang="ru-RU" sz="20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10002"/>
                  </a:ext>
                </a:extLst>
              </a:tr>
              <a:tr h="0">
                <a:tc>
                  <a:txBody>
                    <a:bodyPr/>
                    <a:lstStyle/>
                    <a:p>
                      <a:pPr algn="l">
                        <a:lnSpc>
                          <a:spcPct val="115000"/>
                        </a:lnSpc>
                        <a:spcAft>
                          <a:spcPts val="0"/>
                        </a:spcAft>
                      </a:pPr>
                      <a:r>
                        <a:rPr lang="en-US" sz="2000" kern="1200" dirty="0">
                          <a:effectLst/>
                          <a:latin typeface="Arial" panose="020B0604020202020204" pitchFamily="34" charset="0"/>
                          <a:cs typeface="Arial" panose="020B0604020202020204" pitchFamily="34" charset="0"/>
                        </a:rPr>
                        <a:t>Pregnant liquor. Volume Flow</a:t>
                      </a:r>
                      <a:endParaRPr lang="ru-RU" sz="2000" b="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spcAft>
                          <a:spcPts val="0"/>
                        </a:spcAft>
                      </a:pPr>
                      <a:r>
                        <a:rPr lang="en-US" sz="2000" kern="1200" dirty="0">
                          <a:solidFill>
                            <a:schemeClr val="tx1"/>
                          </a:solidFill>
                          <a:effectLst/>
                          <a:latin typeface="Arial" panose="020B0604020202020204" pitchFamily="34" charset="0"/>
                          <a:ea typeface="+mn-ea"/>
                          <a:cs typeface="Arial" panose="020B0604020202020204" pitchFamily="34" charset="0"/>
                        </a:rPr>
                        <a:t>- 63 </a:t>
                      </a:r>
                      <a:r>
                        <a:rPr lang="en-US" sz="2000" kern="1200" dirty="0" err="1">
                          <a:solidFill>
                            <a:schemeClr val="tx1"/>
                          </a:solidFill>
                          <a:effectLst/>
                          <a:latin typeface="Arial" panose="020B0604020202020204" pitchFamily="34" charset="0"/>
                          <a:ea typeface="+mn-ea"/>
                          <a:cs typeface="Arial" panose="020B0604020202020204" pitchFamily="34" charset="0"/>
                        </a:rPr>
                        <a:t>μm</a:t>
                      </a:r>
                      <a:r>
                        <a:rPr lang="en-US" sz="2000" kern="1200" dirty="0">
                          <a:solidFill>
                            <a:schemeClr val="tx1"/>
                          </a:solidFill>
                          <a:effectLst/>
                          <a:latin typeface="Arial" panose="020B0604020202020204" pitchFamily="34" charset="0"/>
                          <a:ea typeface="+mn-ea"/>
                          <a:cs typeface="Arial" panose="020B0604020202020204" pitchFamily="34" charset="0"/>
                        </a:rPr>
                        <a:t>, %</a:t>
                      </a:r>
                      <a:endParaRPr lang="ru-RU" sz="20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10003"/>
                  </a:ext>
                </a:extLst>
              </a:tr>
              <a:tr h="0">
                <a:tc>
                  <a:txBody>
                    <a:bodyPr/>
                    <a:lstStyle/>
                    <a:p>
                      <a:pPr algn="l">
                        <a:lnSpc>
                          <a:spcPct val="115000"/>
                        </a:lnSpc>
                        <a:spcAft>
                          <a:spcPts val="0"/>
                        </a:spcAft>
                      </a:pPr>
                      <a:r>
                        <a:rPr lang="en-US" sz="2000" kern="1200" dirty="0">
                          <a:effectLst/>
                          <a:latin typeface="Arial" panose="020B0604020202020204" pitchFamily="34" charset="0"/>
                          <a:cs typeface="Arial" panose="020B0604020202020204" pitchFamily="34" charset="0"/>
                        </a:rPr>
                        <a:t>Pregnant liquor. A</a:t>
                      </a:r>
                      <a:endParaRPr lang="ru-RU" sz="2000" b="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spcAft>
                          <a:spcPts val="0"/>
                        </a:spcAft>
                      </a:pPr>
                      <a:r>
                        <a:rPr lang="en-US" sz="2000" kern="1200" dirty="0">
                          <a:solidFill>
                            <a:schemeClr val="tx1"/>
                          </a:solidFill>
                          <a:effectLst/>
                          <a:latin typeface="Arial" panose="020B0604020202020204" pitchFamily="34" charset="0"/>
                          <a:ea typeface="+mn-ea"/>
                          <a:cs typeface="Arial" panose="020B0604020202020204" pitchFamily="34" charset="0"/>
                        </a:rPr>
                        <a:t>- 45 </a:t>
                      </a:r>
                      <a:r>
                        <a:rPr lang="en-US" sz="2000" kern="1200" dirty="0" err="1">
                          <a:solidFill>
                            <a:schemeClr val="tx1"/>
                          </a:solidFill>
                          <a:effectLst/>
                          <a:latin typeface="Arial" panose="020B0604020202020204" pitchFamily="34" charset="0"/>
                          <a:ea typeface="+mn-ea"/>
                          <a:cs typeface="Arial" panose="020B0604020202020204" pitchFamily="34" charset="0"/>
                        </a:rPr>
                        <a:t>μm</a:t>
                      </a:r>
                      <a:r>
                        <a:rPr lang="en-US" sz="2000" kern="1200" dirty="0">
                          <a:solidFill>
                            <a:schemeClr val="tx1"/>
                          </a:solidFill>
                          <a:effectLst/>
                          <a:latin typeface="Arial" panose="020B0604020202020204" pitchFamily="34" charset="0"/>
                          <a:ea typeface="+mn-ea"/>
                          <a:cs typeface="Arial" panose="020B0604020202020204" pitchFamily="34" charset="0"/>
                        </a:rPr>
                        <a:t>, %</a:t>
                      </a:r>
                      <a:endParaRPr lang="ru-RU" sz="20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10004"/>
                  </a:ext>
                </a:extLst>
              </a:tr>
              <a:tr h="0">
                <a:tc>
                  <a:txBody>
                    <a:bodyPr/>
                    <a:lstStyle/>
                    <a:p>
                      <a:pPr algn="l">
                        <a:lnSpc>
                          <a:spcPct val="115000"/>
                        </a:lnSpc>
                        <a:spcAft>
                          <a:spcPts val="0"/>
                        </a:spcAft>
                      </a:pPr>
                      <a:r>
                        <a:rPr lang="en-US" sz="2000" kern="1200" dirty="0">
                          <a:effectLst/>
                          <a:latin typeface="Arial" panose="020B0604020202020204" pitchFamily="34" charset="0"/>
                          <a:cs typeface="Arial" panose="020B0604020202020204" pitchFamily="34" charset="0"/>
                        </a:rPr>
                        <a:t>Pregnant liquor. C</a:t>
                      </a:r>
                      <a:endParaRPr lang="ru-RU" sz="2000" b="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spcAft>
                          <a:spcPts val="0"/>
                        </a:spcAft>
                      </a:pPr>
                      <a:r>
                        <a:rPr lang="en-US" sz="2000" kern="1200" dirty="0">
                          <a:solidFill>
                            <a:schemeClr val="tx1"/>
                          </a:solidFill>
                          <a:effectLst/>
                          <a:latin typeface="Arial" panose="020B0604020202020204" pitchFamily="34" charset="0"/>
                          <a:ea typeface="+mn-ea"/>
                          <a:cs typeface="Arial" panose="020B0604020202020204" pitchFamily="34" charset="0"/>
                        </a:rPr>
                        <a:t>- 30 </a:t>
                      </a:r>
                      <a:r>
                        <a:rPr lang="en-US" sz="2000" kern="1200" dirty="0" err="1">
                          <a:solidFill>
                            <a:schemeClr val="tx1"/>
                          </a:solidFill>
                          <a:effectLst/>
                          <a:latin typeface="Arial" panose="020B0604020202020204" pitchFamily="34" charset="0"/>
                          <a:ea typeface="+mn-ea"/>
                          <a:cs typeface="Arial" panose="020B0604020202020204" pitchFamily="34" charset="0"/>
                        </a:rPr>
                        <a:t>μm</a:t>
                      </a:r>
                      <a:r>
                        <a:rPr lang="en-US" sz="2000" kern="1200" dirty="0">
                          <a:solidFill>
                            <a:schemeClr val="tx1"/>
                          </a:solidFill>
                          <a:effectLst/>
                          <a:latin typeface="Arial" panose="020B0604020202020204" pitchFamily="34" charset="0"/>
                          <a:ea typeface="+mn-ea"/>
                          <a:cs typeface="Arial" panose="020B0604020202020204" pitchFamily="34" charset="0"/>
                        </a:rPr>
                        <a:t>, %</a:t>
                      </a:r>
                      <a:endParaRPr lang="ru-RU" sz="20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10005"/>
                  </a:ext>
                </a:extLst>
              </a:tr>
              <a:tr h="0">
                <a:tc>
                  <a:txBody>
                    <a:bodyPr/>
                    <a:lstStyle/>
                    <a:p>
                      <a:pPr algn="l">
                        <a:lnSpc>
                          <a:spcPct val="115000"/>
                        </a:lnSpc>
                        <a:spcAft>
                          <a:spcPts val="0"/>
                        </a:spcAft>
                      </a:pPr>
                      <a:r>
                        <a:rPr lang="en-US" sz="2000" kern="1200" dirty="0">
                          <a:effectLst/>
                          <a:latin typeface="Arial" panose="020B0604020202020204" pitchFamily="34" charset="0"/>
                          <a:cs typeface="Arial" panose="020B0604020202020204" pitchFamily="34" charset="0"/>
                        </a:rPr>
                        <a:t>Pregnant liquor. S</a:t>
                      </a:r>
                      <a:endParaRPr lang="ru-RU" sz="2000" b="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spcAft>
                          <a:spcPts val="0"/>
                        </a:spcAft>
                      </a:pPr>
                      <a:r>
                        <a:rPr lang="en-US" sz="2000" kern="1200" dirty="0">
                          <a:solidFill>
                            <a:schemeClr val="tx1"/>
                          </a:solidFill>
                          <a:effectLst/>
                          <a:latin typeface="Arial" panose="020B0604020202020204" pitchFamily="34" charset="0"/>
                          <a:ea typeface="+mn-ea"/>
                          <a:cs typeface="Arial" panose="020B0604020202020204" pitchFamily="34" charset="0"/>
                        </a:rPr>
                        <a:t>- 20 </a:t>
                      </a:r>
                      <a:r>
                        <a:rPr lang="en-US" sz="2000" kern="1200" dirty="0" err="1">
                          <a:solidFill>
                            <a:schemeClr val="tx1"/>
                          </a:solidFill>
                          <a:effectLst/>
                          <a:latin typeface="Arial" panose="020B0604020202020204" pitchFamily="34" charset="0"/>
                          <a:ea typeface="+mn-ea"/>
                          <a:cs typeface="Arial" panose="020B0604020202020204" pitchFamily="34" charset="0"/>
                        </a:rPr>
                        <a:t>μm</a:t>
                      </a:r>
                      <a:r>
                        <a:rPr lang="en-US" sz="2000" kern="1200" dirty="0">
                          <a:solidFill>
                            <a:schemeClr val="tx1"/>
                          </a:solidFill>
                          <a:effectLst/>
                          <a:latin typeface="Arial" panose="020B0604020202020204" pitchFamily="34" charset="0"/>
                          <a:ea typeface="+mn-ea"/>
                          <a:cs typeface="Arial" panose="020B0604020202020204" pitchFamily="34" charset="0"/>
                        </a:rPr>
                        <a:t>, %</a:t>
                      </a:r>
                      <a:endParaRPr lang="ru-RU" sz="20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10006"/>
                  </a:ext>
                </a:extLst>
              </a:tr>
              <a:tr h="0">
                <a:tc>
                  <a:txBody>
                    <a:bodyPr/>
                    <a:lstStyle/>
                    <a:p>
                      <a:pPr algn="l">
                        <a:lnSpc>
                          <a:spcPct val="115000"/>
                        </a:lnSpc>
                        <a:spcAft>
                          <a:spcPts val="0"/>
                        </a:spcAft>
                      </a:pPr>
                      <a:r>
                        <a:rPr lang="en-US" sz="2000" kern="1200" dirty="0">
                          <a:solidFill>
                            <a:schemeClr val="tx1"/>
                          </a:solidFill>
                          <a:effectLst/>
                          <a:latin typeface="Arial" panose="020B0604020202020204" pitchFamily="34" charset="0"/>
                          <a:ea typeface="+mn-ea"/>
                          <a:cs typeface="Arial" panose="020B0604020202020204" pitchFamily="34" charset="0"/>
                        </a:rPr>
                        <a:t>Solids content in the head precipitator</a:t>
                      </a:r>
                      <a:endParaRPr lang="ru-RU" sz="20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spcAft>
                          <a:spcPts val="0"/>
                        </a:spcAft>
                      </a:pPr>
                      <a:r>
                        <a:rPr lang="en-US" sz="2000" kern="1200" dirty="0">
                          <a:solidFill>
                            <a:schemeClr val="tx1"/>
                          </a:solidFill>
                          <a:effectLst/>
                          <a:latin typeface="Arial" panose="020B0604020202020204" pitchFamily="34" charset="0"/>
                          <a:ea typeface="+mn-ea"/>
                          <a:cs typeface="Arial" panose="020B0604020202020204" pitchFamily="34" charset="0"/>
                        </a:rPr>
                        <a:t>- 10 </a:t>
                      </a:r>
                      <a:r>
                        <a:rPr lang="en-US" sz="2000" kern="1200" dirty="0" err="1">
                          <a:solidFill>
                            <a:schemeClr val="tx1"/>
                          </a:solidFill>
                          <a:effectLst/>
                          <a:latin typeface="Arial" panose="020B0604020202020204" pitchFamily="34" charset="0"/>
                          <a:ea typeface="+mn-ea"/>
                          <a:cs typeface="Arial" panose="020B0604020202020204" pitchFamily="34" charset="0"/>
                        </a:rPr>
                        <a:t>μm</a:t>
                      </a:r>
                      <a:r>
                        <a:rPr lang="en-US" sz="2000" kern="1200" dirty="0">
                          <a:solidFill>
                            <a:schemeClr val="tx1"/>
                          </a:solidFill>
                          <a:effectLst/>
                          <a:latin typeface="Arial" panose="020B0604020202020204" pitchFamily="34" charset="0"/>
                          <a:ea typeface="+mn-ea"/>
                          <a:cs typeface="Arial" panose="020B0604020202020204" pitchFamily="34" charset="0"/>
                        </a:rPr>
                        <a:t>, %</a:t>
                      </a:r>
                      <a:endParaRPr lang="ru-RU" sz="20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10007"/>
                  </a:ext>
                </a:extLst>
              </a:tr>
              <a:tr h="0">
                <a:tc>
                  <a:txBody>
                    <a:bodyPr/>
                    <a:lstStyle/>
                    <a:p>
                      <a:pPr algn="l">
                        <a:lnSpc>
                          <a:spcPct val="115000"/>
                        </a:lnSpc>
                        <a:spcAft>
                          <a:spcPts val="0"/>
                        </a:spcAft>
                      </a:pPr>
                      <a:r>
                        <a:rPr lang="en-US" sz="2000" kern="1200" dirty="0">
                          <a:effectLst/>
                          <a:latin typeface="Arial" panose="020B0604020202020204" pitchFamily="34" charset="0"/>
                          <a:cs typeface="Arial" panose="020B0604020202020204" pitchFamily="34" charset="0"/>
                        </a:rPr>
                        <a:t>Seed from other areas. Volume Flow</a:t>
                      </a:r>
                      <a:endParaRPr lang="ru-RU" sz="2000" b="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nSpc>
                          <a:spcPct val="115000"/>
                        </a:lnSpc>
                        <a:spcAft>
                          <a:spcPts val="0"/>
                        </a:spcAft>
                      </a:pPr>
                      <a:r>
                        <a:rPr lang="en-US" sz="2000" kern="1200" dirty="0">
                          <a:effectLst/>
                          <a:latin typeface="Arial" panose="020B0604020202020204" pitchFamily="34" charset="0"/>
                          <a:cs typeface="Arial" panose="020B0604020202020204" pitchFamily="34" charset="0"/>
                        </a:rPr>
                        <a:t>Spent</a:t>
                      </a:r>
                      <a:r>
                        <a:rPr lang="en-US" sz="2000" kern="1200" baseline="0" dirty="0">
                          <a:effectLst/>
                          <a:latin typeface="Arial" panose="020B0604020202020204" pitchFamily="34" charset="0"/>
                          <a:cs typeface="Arial" panose="020B0604020202020204" pitchFamily="34" charset="0"/>
                        </a:rPr>
                        <a:t> </a:t>
                      </a:r>
                      <a:r>
                        <a:rPr lang="en-US" sz="2000" kern="1200" dirty="0">
                          <a:effectLst/>
                          <a:latin typeface="Arial" panose="020B0604020202020204" pitchFamily="34" charset="0"/>
                          <a:cs typeface="Arial" panose="020B0604020202020204" pitchFamily="34" charset="0"/>
                        </a:rPr>
                        <a:t>liquor A/C</a:t>
                      </a:r>
                      <a:endParaRPr lang="ru-RU" sz="20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10008"/>
                  </a:ext>
                </a:extLst>
              </a:tr>
              <a:tr h="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000" kern="1200" dirty="0">
                          <a:effectLst/>
                          <a:latin typeface="Arial" panose="020B0604020202020204" pitchFamily="34" charset="0"/>
                          <a:cs typeface="Arial" panose="020B0604020202020204" pitchFamily="34" charset="0"/>
                        </a:rPr>
                        <a:t>Seed from other areas. </a:t>
                      </a:r>
                      <a:r>
                        <a:rPr lang="en-US" sz="2000" kern="1200" dirty="0">
                          <a:solidFill>
                            <a:schemeClr val="tx1"/>
                          </a:solidFill>
                          <a:effectLst/>
                          <a:latin typeface="Arial" panose="020B0604020202020204" pitchFamily="34" charset="0"/>
                          <a:ea typeface="+mn-ea"/>
                          <a:cs typeface="Arial" panose="020B0604020202020204" pitchFamily="34" charset="0"/>
                        </a:rPr>
                        <a:t>- 45 </a:t>
                      </a:r>
                      <a:r>
                        <a:rPr lang="en-US" sz="2000" kern="1200" dirty="0" err="1">
                          <a:solidFill>
                            <a:schemeClr val="tx1"/>
                          </a:solidFill>
                          <a:effectLst/>
                          <a:latin typeface="Arial" panose="020B0604020202020204" pitchFamily="34" charset="0"/>
                          <a:ea typeface="+mn-ea"/>
                          <a:cs typeface="Arial" panose="020B0604020202020204" pitchFamily="34" charset="0"/>
                        </a:rPr>
                        <a:t>μm</a:t>
                      </a:r>
                      <a:endParaRPr lang="ru-RU" sz="20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nSpc>
                          <a:spcPct val="115000"/>
                        </a:lnSpc>
                        <a:spcAft>
                          <a:spcPts val="0"/>
                        </a:spcAft>
                      </a:pPr>
                      <a:endParaRPr lang="ru-RU" sz="20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64075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26D4F47-0B98-4263-B45B-3F8AED874C58}"/>
              </a:ext>
            </a:extLst>
          </p:cNvPr>
          <p:cNvSpPr>
            <a:spLocks noGrp="1"/>
          </p:cNvSpPr>
          <p:nvPr>
            <p:ph type="title"/>
          </p:nvPr>
        </p:nvSpPr>
        <p:spPr/>
        <p:txBody>
          <a:bodyPr/>
          <a:lstStyle/>
          <a:p>
            <a:r>
              <a:rPr lang="en-US" sz="2800" dirty="0"/>
              <a:t>Short-Term Predictions Using LSTM Network</a:t>
            </a:r>
          </a:p>
        </p:txBody>
      </p:sp>
      <p:sp>
        <p:nvSpPr>
          <p:cNvPr id="9" name="Прямоугольник 8"/>
          <p:cNvSpPr/>
          <p:nvPr/>
        </p:nvSpPr>
        <p:spPr>
          <a:xfrm>
            <a:off x="792481" y="2430094"/>
            <a:ext cx="152400" cy="3432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Espaço Reservado para Conteúdo 2">
            <a:extLst>
              <a:ext uri="{FF2B5EF4-FFF2-40B4-BE49-F238E27FC236}">
                <a16:creationId xmlns:a16="http://schemas.microsoft.com/office/drawing/2014/main" id="{85F10816-B991-4483-8A46-6BD37997EA8B}"/>
              </a:ext>
            </a:extLst>
          </p:cNvPr>
          <p:cNvSpPr>
            <a:spLocks noGrp="1"/>
          </p:cNvSpPr>
          <p:nvPr>
            <p:ph idx="1"/>
          </p:nvPr>
        </p:nvSpPr>
        <p:spPr>
          <a:xfrm>
            <a:off x="596927" y="1853293"/>
            <a:ext cx="10755260" cy="576800"/>
          </a:xfrm>
        </p:spPr>
        <p:txBody>
          <a:bodyPr/>
          <a:lstStyle/>
          <a:p>
            <a:pPr algn="just">
              <a:buSzPct val="120000"/>
            </a:pPr>
            <a:r>
              <a:rPr lang="en-US" dirty="0">
                <a:latin typeface="Arial" charset="0"/>
                <a:cs typeface="Arial" charset="0"/>
              </a:rPr>
              <a:t>Precipitation Line #6/1, 60-day prediction: content of </a:t>
            </a:r>
            <a:r>
              <a:rPr lang="en-US" dirty="0">
                <a:cs typeface="Arial" panose="020B0604020202020204" pitchFamily="34" charset="0"/>
              </a:rPr>
              <a:t>- 45 </a:t>
            </a:r>
            <a:r>
              <a:rPr lang="en-US" dirty="0" err="1">
                <a:cs typeface="Arial" panose="020B0604020202020204" pitchFamily="34" charset="0"/>
              </a:rPr>
              <a:t>μm</a:t>
            </a:r>
            <a:r>
              <a:rPr lang="en-US" dirty="0">
                <a:cs typeface="Arial" panose="020B0604020202020204" pitchFamily="34" charset="0"/>
              </a:rPr>
              <a:t>, %</a:t>
            </a:r>
            <a:endParaRPr lang="ru-RU" dirty="0">
              <a:latin typeface="Arial" charset="0"/>
              <a:cs typeface="Arial" charset="0"/>
            </a:endParaRPr>
          </a:p>
          <a:p>
            <a:pPr marL="0" indent="0" algn="just">
              <a:buClr>
                <a:srgbClr val="00640F"/>
              </a:buClr>
              <a:buSzPct val="120000"/>
              <a:buNone/>
            </a:pPr>
            <a:r>
              <a:rPr lang="en-US" dirty="0">
                <a:latin typeface="Arial" charset="0"/>
                <a:cs typeface="Arial" charset="0"/>
                <a:sym typeface="Symbol"/>
              </a:rPr>
              <a:t>um, %</a:t>
            </a:r>
            <a:endParaRPr lang="ru-RU" dirty="0">
              <a:latin typeface="Arial" charset="0"/>
              <a:cs typeface="Arial" charset="0"/>
            </a:endParaRPr>
          </a:p>
        </p:txBody>
      </p:sp>
      <p:pic>
        <p:nvPicPr>
          <p:cNvPr id="4" name="PrecipExpert_LST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80" t="20825" b="20671"/>
          <a:stretch/>
        </p:blipFill>
        <p:spPr>
          <a:xfrm>
            <a:off x="671803" y="2402101"/>
            <a:ext cx="10680383" cy="3582026"/>
          </a:xfrm>
          <a:prstGeom prst="rect">
            <a:avLst/>
          </a:prstGeom>
        </p:spPr>
      </p:pic>
    </p:spTree>
    <p:extLst>
      <p:ext uri="{BB962C8B-B14F-4D97-AF65-F5344CB8AC3E}">
        <p14:creationId xmlns:p14="http://schemas.microsoft.com/office/powerpoint/2010/main" val="263993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5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26D4F47-0B98-4263-B45B-3F8AED874C58}"/>
              </a:ext>
            </a:extLst>
          </p:cNvPr>
          <p:cNvSpPr>
            <a:spLocks noGrp="1"/>
          </p:cNvSpPr>
          <p:nvPr>
            <p:ph type="title"/>
          </p:nvPr>
        </p:nvSpPr>
        <p:spPr/>
        <p:txBody>
          <a:bodyPr/>
          <a:lstStyle/>
          <a:p>
            <a:pPr eaLnBrk="1" hangingPunct="1">
              <a:spcBef>
                <a:spcPts val="400"/>
              </a:spcBef>
              <a:spcAft>
                <a:spcPts val="400"/>
              </a:spcAft>
            </a:pPr>
            <a:r>
              <a:rPr lang="en-GB" dirty="0">
                <a:latin typeface="Arial" charset="0"/>
              </a:rPr>
              <a:t>Comparison of Predictions Using </a:t>
            </a:r>
            <a:r>
              <a:rPr lang="en-US" dirty="0"/>
              <a:t>PBM and LSTM Methods</a:t>
            </a:r>
            <a:endParaRPr lang="en-GB" dirty="0">
              <a:latin typeface="Arial" charset="0"/>
            </a:endParaRPr>
          </a:p>
        </p:txBody>
      </p:sp>
      <p:grpSp>
        <p:nvGrpSpPr>
          <p:cNvPr id="7" name="Группа 6"/>
          <p:cNvGrpSpPr/>
          <p:nvPr/>
        </p:nvGrpSpPr>
        <p:grpSpPr>
          <a:xfrm>
            <a:off x="519004" y="2514050"/>
            <a:ext cx="10680271" cy="3368589"/>
            <a:chOff x="417405" y="898611"/>
            <a:chExt cx="7911042" cy="2495166"/>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405" y="975999"/>
              <a:ext cx="7911042" cy="241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Прямая соединительная линия 9"/>
            <p:cNvCxnSpPr/>
            <p:nvPr/>
          </p:nvCxnSpPr>
          <p:spPr>
            <a:xfrm>
              <a:off x="2582333" y="1126555"/>
              <a:ext cx="0" cy="1058333"/>
            </a:xfrm>
            <a:prstGeom prst="line">
              <a:avLst/>
            </a:prstGeom>
            <a:ln w="34925" cmpd="dbl">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4267200" y="2100221"/>
              <a:ext cx="0" cy="1058333"/>
            </a:xfrm>
            <a:prstGeom prst="line">
              <a:avLst/>
            </a:prstGeom>
            <a:ln w="34925" cmpd="dbl">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5088467" y="1126555"/>
              <a:ext cx="0" cy="1058333"/>
            </a:xfrm>
            <a:prstGeom prst="line">
              <a:avLst/>
            </a:prstGeom>
            <a:ln w="34925" cmpd="dbl">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3420534" y="1753089"/>
              <a:ext cx="0" cy="1058333"/>
            </a:xfrm>
            <a:prstGeom prst="line">
              <a:avLst/>
            </a:prstGeom>
            <a:ln w="34925" cmpd="dbl">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5943601" y="2100221"/>
              <a:ext cx="0" cy="1058333"/>
            </a:xfrm>
            <a:prstGeom prst="line">
              <a:avLst/>
            </a:prstGeom>
            <a:ln w="34925" cmpd="dbl">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6781801" y="1041888"/>
              <a:ext cx="0" cy="1058333"/>
            </a:xfrm>
            <a:prstGeom prst="line">
              <a:avLst/>
            </a:prstGeom>
            <a:ln w="34925" cmpd="dbl">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932686" y="1506030"/>
              <a:ext cx="0" cy="1058333"/>
            </a:xfrm>
            <a:prstGeom prst="line">
              <a:avLst/>
            </a:prstGeom>
            <a:ln w="34925" cmpd="dbl">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7577668" y="2100221"/>
              <a:ext cx="0" cy="1058333"/>
            </a:xfrm>
            <a:prstGeom prst="line">
              <a:avLst/>
            </a:prstGeom>
            <a:ln w="34925" cmpd="dbl">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1789853" y="2100220"/>
              <a:ext cx="0" cy="1058334"/>
            </a:xfrm>
            <a:prstGeom prst="line">
              <a:avLst/>
            </a:prstGeom>
            <a:ln w="34925" cmpd="dbl">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20" name="Овал 19"/>
            <p:cNvSpPr/>
            <p:nvPr/>
          </p:nvSpPr>
          <p:spPr>
            <a:xfrm>
              <a:off x="1640162" y="2036868"/>
              <a:ext cx="299381" cy="29938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dirty="0">
                  <a:solidFill>
                    <a:sysClr val="windowText" lastClr="000000"/>
                  </a:solidFill>
                </a:rPr>
                <a:t>2</a:t>
              </a:r>
            </a:p>
          </p:txBody>
        </p:sp>
        <p:sp>
          <p:nvSpPr>
            <p:cNvPr id="21" name="Овал 20"/>
            <p:cNvSpPr/>
            <p:nvPr/>
          </p:nvSpPr>
          <p:spPr>
            <a:xfrm>
              <a:off x="2432642" y="1041888"/>
              <a:ext cx="299381" cy="29938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ysClr val="windowText" lastClr="000000"/>
                  </a:solidFill>
                </a:rPr>
                <a:t>3</a:t>
              </a:r>
              <a:endParaRPr lang="ru-RU" dirty="0">
                <a:solidFill>
                  <a:sysClr val="windowText" lastClr="000000"/>
                </a:solidFill>
              </a:endParaRPr>
            </a:p>
          </p:txBody>
        </p:sp>
        <p:sp>
          <p:nvSpPr>
            <p:cNvPr id="22" name="Овал 21"/>
            <p:cNvSpPr/>
            <p:nvPr/>
          </p:nvSpPr>
          <p:spPr>
            <a:xfrm>
              <a:off x="3270843" y="1655721"/>
              <a:ext cx="299381" cy="29938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ysClr val="windowText" lastClr="000000"/>
                  </a:solidFill>
                </a:rPr>
                <a:t>4</a:t>
              </a:r>
              <a:endParaRPr lang="ru-RU" dirty="0">
                <a:solidFill>
                  <a:sysClr val="windowText" lastClr="000000"/>
                </a:solidFill>
              </a:endParaRPr>
            </a:p>
          </p:txBody>
        </p:sp>
        <p:sp>
          <p:nvSpPr>
            <p:cNvPr id="23" name="Овал 22"/>
            <p:cNvSpPr/>
            <p:nvPr/>
          </p:nvSpPr>
          <p:spPr>
            <a:xfrm>
              <a:off x="4117509" y="1950529"/>
              <a:ext cx="299381" cy="29938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ysClr val="windowText" lastClr="000000"/>
                  </a:solidFill>
                </a:rPr>
                <a:t>5</a:t>
              </a:r>
              <a:endParaRPr lang="ru-RU" dirty="0">
                <a:solidFill>
                  <a:sysClr val="windowText" lastClr="000000"/>
                </a:solidFill>
              </a:endParaRPr>
            </a:p>
          </p:txBody>
        </p:sp>
        <p:sp>
          <p:nvSpPr>
            <p:cNvPr id="24" name="Овал 23"/>
            <p:cNvSpPr/>
            <p:nvPr/>
          </p:nvSpPr>
          <p:spPr>
            <a:xfrm>
              <a:off x="4938776" y="1076411"/>
              <a:ext cx="299381" cy="29938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ysClr val="windowText" lastClr="000000"/>
                  </a:solidFill>
                </a:rPr>
                <a:t>6</a:t>
              </a:r>
              <a:endParaRPr lang="ru-RU" dirty="0">
                <a:solidFill>
                  <a:sysClr val="windowText" lastClr="000000"/>
                </a:solidFill>
              </a:endParaRPr>
            </a:p>
          </p:txBody>
        </p:sp>
        <p:sp>
          <p:nvSpPr>
            <p:cNvPr id="25" name="Овал 24"/>
            <p:cNvSpPr/>
            <p:nvPr/>
          </p:nvSpPr>
          <p:spPr>
            <a:xfrm>
              <a:off x="5793910" y="1955102"/>
              <a:ext cx="299381" cy="29938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ysClr val="windowText" lastClr="000000"/>
                  </a:solidFill>
                </a:rPr>
                <a:t>7</a:t>
              </a:r>
              <a:endParaRPr lang="ru-RU" dirty="0">
                <a:solidFill>
                  <a:sysClr val="windowText" lastClr="000000"/>
                </a:solidFill>
              </a:endParaRPr>
            </a:p>
          </p:txBody>
        </p:sp>
        <p:sp>
          <p:nvSpPr>
            <p:cNvPr id="26" name="Овал 25"/>
            <p:cNvSpPr/>
            <p:nvPr/>
          </p:nvSpPr>
          <p:spPr>
            <a:xfrm>
              <a:off x="6632110" y="898611"/>
              <a:ext cx="299381" cy="29938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ysClr val="windowText" lastClr="000000"/>
                  </a:solidFill>
                </a:rPr>
                <a:t>8</a:t>
              </a:r>
              <a:endParaRPr lang="ru-RU" dirty="0">
                <a:solidFill>
                  <a:sysClr val="windowText" lastClr="000000"/>
                </a:solidFill>
              </a:endParaRPr>
            </a:p>
          </p:txBody>
        </p:sp>
        <p:sp>
          <p:nvSpPr>
            <p:cNvPr id="27" name="Овал 26"/>
            <p:cNvSpPr/>
            <p:nvPr/>
          </p:nvSpPr>
          <p:spPr>
            <a:xfrm>
              <a:off x="7427977" y="1955102"/>
              <a:ext cx="299381" cy="29938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ysClr val="windowText" lastClr="000000"/>
                  </a:solidFill>
                </a:rPr>
                <a:t>9</a:t>
              </a:r>
              <a:endParaRPr lang="ru-RU" dirty="0">
                <a:solidFill>
                  <a:sysClr val="windowText" lastClr="000000"/>
                </a:solidFill>
              </a:endParaRPr>
            </a:p>
          </p:txBody>
        </p:sp>
        <p:sp>
          <p:nvSpPr>
            <p:cNvPr id="28" name="Прямоугольник 27"/>
            <p:cNvSpPr/>
            <p:nvPr/>
          </p:nvSpPr>
          <p:spPr>
            <a:xfrm>
              <a:off x="624839" y="975999"/>
              <a:ext cx="228600" cy="2247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p:cNvSpPr/>
            <p:nvPr/>
          </p:nvSpPr>
          <p:spPr>
            <a:xfrm>
              <a:off x="782994" y="1358859"/>
              <a:ext cx="299381" cy="29938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dirty="0">
                  <a:solidFill>
                    <a:sysClr val="windowText" lastClr="000000"/>
                  </a:solidFill>
                </a:rPr>
                <a:t>1</a:t>
              </a:r>
            </a:p>
          </p:txBody>
        </p:sp>
      </p:grpSp>
      <p:sp>
        <p:nvSpPr>
          <p:cNvPr id="30" name="Espaço Reservado para Conteúdo 2">
            <a:extLst>
              <a:ext uri="{FF2B5EF4-FFF2-40B4-BE49-F238E27FC236}">
                <a16:creationId xmlns:a16="http://schemas.microsoft.com/office/drawing/2014/main" id="{85F10816-B991-4483-8A46-6BD37997EA8B}"/>
              </a:ext>
            </a:extLst>
          </p:cNvPr>
          <p:cNvSpPr>
            <a:spLocks noGrp="1"/>
          </p:cNvSpPr>
          <p:nvPr>
            <p:ph idx="1"/>
          </p:nvPr>
        </p:nvSpPr>
        <p:spPr>
          <a:xfrm>
            <a:off x="596927" y="1853293"/>
            <a:ext cx="10755260" cy="576800"/>
          </a:xfrm>
        </p:spPr>
        <p:txBody>
          <a:bodyPr/>
          <a:lstStyle/>
          <a:p>
            <a:pPr algn="just">
              <a:buSzPct val="120000"/>
            </a:pPr>
            <a:r>
              <a:rPr lang="en-US" dirty="0">
                <a:latin typeface="Arial" charset="0"/>
                <a:cs typeface="Arial" charset="0"/>
              </a:rPr>
              <a:t>Precipitation Line #6/1, 1.5-year prediction: content of </a:t>
            </a:r>
            <a:r>
              <a:rPr lang="en-US" dirty="0">
                <a:cs typeface="Arial" panose="020B0604020202020204" pitchFamily="34" charset="0"/>
              </a:rPr>
              <a:t>- 45 </a:t>
            </a:r>
            <a:r>
              <a:rPr lang="en-US" dirty="0" err="1">
                <a:cs typeface="Arial" panose="020B0604020202020204" pitchFamily="34" charset="0"/>
              </a:rPr>
              <a:t>μm</a:t>
            </a:r>
            <a:r>
              <a:rPr lang="en-US" dirty="0">
                <a:latin typeface="Arial" charset="0"/>
                <a:cs typeface="Arial" charset="0"/>
                <a:sym typeface="Symbol"/>
              </a:rPr>
              <a:t>, %</a:t>
            </a:r>
            <a:endParaRPr lang="ru-RU" dirty="0">
              <a:latin typeface="Arial" charset="0"/>
              <a:cs typeface="Arial" charset="0"/>
            </a:endParaRPr>
          </a:p>
        </p:txBody>
      </p:sp>
    </p:spTree>
    <p:extLst>
      <p:ext uri="{BB962C8B-B14F-4D97-AF65-F5344CB8AC3E}">
        <p14:creationId xmlns:p14="http://schemas.microsoft.com/office/powerpoint/2010/main" val="2953598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26D4F47-0B98-4263-B45B-3F8AED874C58}"/>
              </a:ext>
            </a:extLst>
          </p:cNvPr>
          <p:cNvSpPr>
            <a:spLocks noGrp="1"/>
          </p:cNvSpPr>
          <p:nvPr>
            <p:ph type="title"/>
          </p:nvPr>
        </p:nvSpPr>
        <p:spPr/>
        <p:txBody>
          <a:bodyPr/>
          <a:lstStyle/>
          <a:p>
            <a:r>
              <a:rPr lang="en-GB" dirty="0">
                <a:latin typeface="Arial" charset="0"/>
              </a:rPr>
              <a:t>Comparison of Predictions Using </a:t>
            </a:r>
            <a:r>
              <a:rPr lang="en-US" dirty="0"/>
              <a:t>PBM and LSTM Methods</a:t>
            </a:r>
            <a:endParaRPr lang="en-US" sz="2800" dirty="0"/>
          </a:p>
        </p:txBody>
      </p:sp>
      <p:sp>
        <p:nvSpPr>
          <p:cNvPr id="30" name="Espaço Reservado para Conteúdo 2">
            <a:extLst>
              <a:ext uri="{FF2B5EF4-FFF2-40B4-BE49-F238E27FC236}">
                <a16:creationId xmlns:a16="http://schemas.microsoft.com/office/drawing/2014/main" id="{85F10816-B991-4483-8A46-6BD37997EA8B}"/>
              </a:ext>
            </a:extLst>
          </p:cNvPr>
          <p:cNvSpPr>
            <a:spLocks noGrp="1"/>
          </p:cNvSpPr>
          <p:nvPr>
            <p:ph idx="1"/>
          </p:nvPr>
        </p:nvSpPr>
        <p:spPr>
          <a:xfrm>
            <a:off x="596927" y="1853293"/>
            <a:ext cx="10755260" cy="576800"/>
          </a:xfrm>
        </p:spPr>
        <p:txBody>
          <a:bodyPr/>
          <a:lstStyle/>
          <a:p>
            <a:pPr algn="just">
              <a:buSzPct val="120000"/>
            </a:pPr>
            <a:r>
              <a:rPr lang="en-US" dirty="0">
                <a:latin typeface="Arial" charset="0"/>
                <a:cs typeface="Arial" charset="0"/>
              </a:rPr>
              <a:t>Precipitation Line #6/1, 1.5-year prediction:  A/C</a:t>
            </a:r>
            <a:endParaRPr lang="ru-RU" dirty="0">
              <a:latin typeface="Arial" charset="0"/>
              <a:cs typeface="Arial" charset="0"/>
            </a:endParaRPr>
          </a:p>
        </p:txBody>
      </p:sp>
      <p:grpSp>
        <p:nvGrpSpPr>
          <p:cNvPr id="32" name="Группа 31"/>
          <p:cNvGrpSpPr/>
          <p:nvPr/>
        </p:nvGrpSpPr>
        <p:grpSpPr>
          <a:xfrm>
            <a:off x="457200" y="2550161"/>
            <a:ext cx="10644351" cy="3336660"/>
            <a:chOff x="386925" y="3480678"/>
            <a:chExt cx="8130977" cy="2454456"/>
          </a:xfrm>
        </p:grpSpPr>
        <p:pic>
          <p:nvPicPr>
            <p:cNvPr id="3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925" y="3480678"/>
              <a:ext cx="8130977" cy="245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Прямоугольник 33"/>
            <p:cNvSpPr/>
            <p:nvPr/>
          </p:nvSpPr>
          <p:spPr>
            <a:xfrm>
              <a:off x="571500" y="3480678"/>
              <a:ext cx="281940" cy="2247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56" name="Прямая соединительная линия 55"/>
          <p:cNvCxnSpPr/>
          <p:nvPr/>
        </p:nvCxnSpPr>
        <p:spPr>
          <a:xfrm>
            <a:off x="3436676" y="2853894"/>
            <a:ext cx="0" cy="1428798"/>
          </a:xfrm>
          <a:prstGeom prst="line">
            <a:avLst/>
          </a:prstGeom>
          <a:ln w="34925" cmpd="dbl">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a:off x="4553046" y="3342074"/>
            <a:ext cx="0" cy="1428798"/>
          </a:xfrm>
          <a:prstGeom prst="line">
            <a:avLst/>
          </a:prstGeom>
          <a:ln w="34925" cmpd="dbl">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p:cNvCxnSpPr/>
          <p:nvPr/>
        </p:nvCxnSpPr>
        <p:spPr>
          <a:xfrm>
            <a:off x="1194337" y="3342456"/>
            <a:ext cx="0" cy="1428798"/>
          </a:xfrm>
          <a:prstGeom prst="line">
            <a:avLst/>
          </a:prstGeom>
          <a:ln w="34925" cmpd="dbl">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a:off x="2267426" y="3404489"/>
            <a:ext cx="0" cy="1428800"/>
          </a:xfrm>
          <a:prstGeom prst="line">
            <a:avLst/>
          </a:prstGeom>
          <a:ln w="34925" cmpd="dbl">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60" name="Овал 59"/>
          <p:cNvSpPr/>
          <p:nvPr/>
        </p:nvSpPr>
        <p:spPr>
          <a:xfrm>
            <a:off x="2065336" y="3318961"/>
            <a:ext cx="404178" cy="40417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dirty="0">
                <a:solidFill>
                  <a:sysClr val="windowText" lastClr="000000"/>
                </a:solidFill>
              </a:rPr>
              <a:t>2</a:t>
            </a:r>
          </a:p>
        </p:txBody>
      </p:sp>
      <p:sp>
        <p:nvSpPr>
          <p:cNvPr id="61" name="Овал 60"/>
          <p:cNvSpPr/>
          <p:nvPr/>
        </p:nvSpPr>
        <p:spPr>
          <a:xfrm>
            <a:off x="3234587" y="2739590"/>
            <a:ext cx="404178" cy="40417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ysClr val="windowText" lastClr="000000"/>
                </a:solidFill>
              </a:rPr>
              <a:t>3</a:t>
            </a:r>
            <a:endParaRPr lang="ru-RU" dirty="0">
              <a:solidFill>
                <a:sysClr val="windowText" lastClr="000000"/>
              </a:solidFill>
            </a:endParaRPr>
          </a:p>
        </p:txBody>
      </p:sp>
      <p:sp>
        <p:nvSpPr>
          <p:cNvPr id="62" name="Овал 61"/>
          <p:cNvSpPr/>
          <p:nvPr/>
        </p:nvSpPr>
        <p:spPr>
          <a:xfrm>
            <a:off x="4350957" y="3210622"/>
            <a:ext cx="404178" cy="40417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ysClr val="windowText" lastClr="000000"/>
                </a:solidFill>
              </a:rPr>
              <a:t>4</a:t>
            </a:r>
            <a:endParaRPr lang="ru-RU" dirty="0">
              <a:solidFill>
                <a:sysClr val="windowText" lastClr="000000"/>
              </a:solidFill>
            </a:endParaRPr>
          </a:p>
        </p:txBody>
      </p:sp>
      <p:sp>
        <p:nvSpPr>
          <p:cNvPr id="63" name="Овал 62"/>
          <p:cNvSpPr/>
          <p:nvPr/>
        </p:nvSpPr>
        <p:spPr>
          <a:xfrm>
            <a:off x="992246" y="3143768"/>
            <a:ext cx="404178" cy="40417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dirty="0">
                <a:solidFill>
                  <a:sysClr val="windowText" lastClr="000000"/>
                </a:solidFill>
              </a:rPr>
              <a:t>1</a:t>
            </a:r>
          </a:p>
        </p:txBody>
      </p:sp>
      <p:cxnSp>
        <p:nvCxnSpPr>
          <p:cNvPr id="64" name="Прямая соединительная линия 63"/>
          <p:cNvCxnSpPr/>
          <p:nvPr/>
        </p:nvCxnSpPr>
        <p:spPr>
          <a:xfrm>
            <a:off x="5680557" y="2871042"/>
            <a:ext cx="0" cy="1428798"/>
          </a:xfrm>
          <a:prstGeom prst="line">
            <a:avLst/>
          </a:prstGeom>
          <a:ln w="34925" cmpd="dbl">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65" name="Овал 64"/>
          <p:cNvSpPr/>
          <p:nvPr/>
        </p:nvSpPr>
        <p:spPr>
          <a:xfrm>
            <a:off x="5478468" y="2739590"/>
            <a:ext cx="404178" cy="40417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ysClr val="windowText" lastClr="000000"/>
                </a:solidFill>
              </a:rPr>
              <a:t>5</a:t>
            </a:r>
            <a:endParaRPr lang="ru-RU" dirty="0">
              <a:solidFill>
                <a:sysClr val="windowText" lastClr="000000"/>
              </a:solidFill>
            </a:endParaRPr>
          </a:p>
        </p:txBody>
      </p:sp>
      <p:cxnSp>
        <p:nvCxnSpPr>
          <p:cNvPr id="66" name="Прямая соединительная линия 65"/>
          <p:cNvCxnSpPr/>
          <p:nvPr/>
        </p:nvCxnSpPr>
        <p:spPr>
          <a:xfrm>
            <a:off x="6764269" y="3333852"/>
            <a:ext cx="0" cy="1428798"/>
          </a:xfrm>
          <a:prstGeom prst="line">
            <a:avLst/>
          </a:prstGeom>
          <a:ln w="34925" cmpd="dbl">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67" name="Овал 66"/>
          <p:cNvSpPr/>
          <p:nvPr/>
        </p:nvSpPr>
        <p:spPr>
          <a:xfrm>
            <a:off x="6562180" y="3202400"/>
            <a:ext cx="404178" cy="40417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ysClr val="windowText" lastClr="000000"/>
                </a:solidFill>
              </a:rPr>
              <a:t>6</a:t>
            </a:r>
            <a:endParaRPr lang="ru-RU" dirty="0">
              <a:solidFill>
                <a:sysClr val="windowText" lastClr="000000"/>
              </a:solidFill>
            </a:endParaRPr>
          </a:p>
        </p:txBody>
      </p:sp>
      <p:cxnSp>
        <p:nvCxnSpPr>
          <p:cNvPr id="68" name="Прямая соединительная линия 67"/>
          <p:cNvCxnSpPr/>
          <p:nvPr/>
        </p:nvCxnSpPr>
        <p:spPr>
          <a:xfrm>
            <a:off x="7877387" y="3150972"/>
            <a:ext cx="0" cy="1428798"/>
          </a:xfrm>
          <a:prstGeom prst="line">
            <a:avLst/>
          </a:prstGeom>
          <a:ln w="34925" cmpd="dbl">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69" name="Овал 68"/>
          <p:cNvSpPr/>
          <p:nvPr/>
        </p:nvSpPr>
        <p:spPr>
          <a:xfrm>
            <a:off x="7675298" y="3019520"/>
            <a:ext cx="404178" cy="40417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ysClr val="windowText" lastClr="000000"/>
                </a:solidFill>
              </a:rPr>
              <a:t>7</a:t>
            </a:r>
            <a:endParaRPr lang="ru-RU" dirty="0">
              <a:solidFill>
                <a:sysClr val="windowText" lastClr="000000"/>
              </a:solidFill>
            </a:endParaRPr>
          </a:p>
        </p:txBody>
      </p:sp>
      <p:cxnSp>
        <p:nvCxnSpPr>
          <p:cNvPr id="70" name="Прямая соединительная линия 69"/>
          <p:cNvCxnSpPr/>
          <p:nvPr/>
        </p:nvCxnSpPr>
        <p:spPr>
          <a:xfrm>
            <a:off x="8990505" y="3150972"/>
            <a:ext cx="0" cy="1428798"/>
          </a:xfrm>
          <a:prstGeom prst="line">
            <a:avLst/>
          </a:prstGeom>
          <a:ln w="34925" cmpd="dbl">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71" name="Овал 70"/>
          <p:cNvSpPr/>
          <p:nvPr/>
        </p:nvSpPr>
        <p:spPr>
          <a:xfrm>
            <a:off x="8788416" y="3019520"/>
            <a:ext cx="404178" cy="40417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ysClr val="windowText" lastClr="000000"/>
                </a:solidFill>
              </a:rPr>
              <a:t>8</a:t>
            </a:r>
            <a:endParaRPr lang="ru-RU" dirty="0">
              <a:solidFill>
                <a:sysClr val="windowText" lastClr="000000"/>
              </a:solidFill>
            </a:endParaRPr>
          </a:p>
        </p:txBody>
      </p:sp>
      <p:cxnSp>
        <p:nvCxnSpPr>
          <p:cNvPr id="72" name="Прямая соединительная линия 71"/>
          <p:cNvCxnSpPr/>
          <p:nvPr/>
        </p:nvCxnSpPr>
        <p:spPr>
          <a:xfrm>
            <a:off x="10118864" y="3698899"/>
            <a:ext cx="0" cy="1428798"/>
          </a:xfrm>
          <a:prstGeom prst="line">
            <a:avLst/>
          </a:prstGeom>
          <a:ln w="34925" cmpd="dbl">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73" name="Овал 72"/>
          <p:cNvSpPr/>
          <p:nvPr/>
        </p:nvSpPr>
        <p:spPr>
          <a:xfrm>
            <a:off x="9916775" y="3567447"/>
            <a:ext cx="404178" cy="40417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ysClr val="windowText" lastClr="000000"/>
                </a:solidFill>
              </a:rPr>
              <a:t>9</a:t>
            </a:r>
            <a:endParaRPr lang="ru-RU" dirty="0">
              <a:solidFill>
                <a:sysClr val="windowText" lastClr="000000"/>
              </a:solidFill>
            </a:endParaRPr>
          </a:p>
        </p:txBody>
      </p:sp>
    </p:spTree>
    <p:extLst>
      <p:ext uri="{BB962C8B-B14F-4D97-AF65-F5344CB8AC3E}">
        <p14:creationId xmlns:p14="http://schemas.microsoft.com/office/powerpoint/2010/main" val="1941532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26D4F47-0B98-4263-B45B-3F8AED874C58}"/>
              </a:ext>
            </a:extLst>
          </p:cNvPr>
          <p:cNvSpPr>
            <a:spLocks noGrp="1"/>
          </p:cNvSpPr>
          <p:nvPr>
            <p:ph type="title"/>
          </p:nvPr>
        </p:nvSpPr>
        <p:spPr/>
        <p:txBody>
          <a:bodyPr/>
          <a:lstStyle/>
          <a:p>
            <a:r>
              <a:rPr lang="en-US" sz="2800" dirty="0"/>
              <a:t>Accuracy of 60-day Predictions</a:t>
            </a:r>
            <a:r>
              <a:rPr lang="ru-RU" sz="2800" dirty="0"/>
              <a:t> </a:t>
            </a:r>
            <a:r>
              <a:rPr lang="en-US" sz="2800" dirty="0"/>
              <a:t>Using LSTM Method</a:t>
            </a:r>
          </a:p>
        </p:txBody>
      </p:sp>
      <p:graphicFrame>
        <p:nvGraphicFramePr>
          <p:cNvPr id="30" name="Таблица 29"/>
          <p:cNvGraphicFramePr>
            <a:graphicFrameLocks noGrp="1"/>
          </p:cNvGraphicFramePr>
          <p:nvPr>
            <p:extLst>
              <p:ext uri="{D42A27DB-BD31-4B8C-83A1-F6EECF244321}">
                <p14:modId xmlns:p14="http://schemas.microsoft.com/office/powerpoint/2010/main" val="1574397356"/>
              </p:ext>
            </p:extLst>
          </p:nvPr>
        </p:nvGraphicFramePr>
        <p:xfrm>
          <a:off x="2061652" y="2452325"/>
          <a:ext cx="7535332" cy="3154680"/>
        </p:xfrm>
        <a:graphic>
          <a:graphicData uri="http://schemas.openxmlformats.org/drawingml/2006/table">
            <a:tbl>
              <a:tblPr firstRow="1" firstCol="1" bandRow="1">
                <a:tableStyleId>{5940675A-B579-460E-94D1-54222C63F5DA}</a:tableStyleId>
              </a:tblPr>
              <a:tblGrid>
                <a:gridCol w="2582150">
                  <a:extLst>
                    <a:ext uri="{9D8B030D-6E8A-4147-A177-3AD203B41FA5}">
                      <a16:colId xmlns:a16="http://schemas.microsoft.com/office/drawing/2014/main" val="20000"/>
                    </a:ext>
                  </a:extLst>
                </a:gridCol>
                <a:gridCol w="1615874">
                  <a:extLst>
                    <a:ext uri="{9D8B030D-6E8A-4147-A177-3AD203B41FA5}">
                      <a16:colId xmlns:a16="http://schemas.microsoft.com/office/drawing/2014/main" val="20001"/>
                    </a:ext>
                  </a:extLst>
                </a:gridCol>
                <a:gridCol w="1786392">
                  <a:extLst>
                    <a:ext uri="{9D8B030D-6E8A-4147-A177-3AD203B41FA5}">
                      <a16:colId xmlns:a16="http://schemas.microsoft.com/office/drawing/2014/main" val="20002"/>
                    </a:ext>
                  </a:extLst>
                </a:gridCol>
                <a:gridCol w="1550916">
                  <a:extLst>
                    <a:ext uri="{9D8B030D-6E8A-4147-A177-3AD203B41FA5}">
                      <a16:colId xmlns:a16="http://schemas.microsoft.com/office/drawing/2014/main" val="20003"/>
                    </a:ext>
                  </a:extLst>
                </a:gridCol>
              </a:tblGrid>
              <a:tr h="29210">
                <a:tc>
                  <a:txBody>
                    <a:bodyPr/>
                    <a:lstStyle/>
                    <a:p>
                      <a:pPr algn="ctr">
                        <a:lnSpc>
                          <a:spcPct val="115000"/>
                        </a:lnSpc>
                        <a:spcAft>
                          <a:spcPts val="0"/>
                        </a:spcAft>
                      </a:pPr>
                      <a:r>
                        <a:rPr lang="en-US" sz="2000" b="1" dirty="0">
                          <a:effectLst/>
                          <a:latin typeface="Arial" pitchFamily="34" charset="0"/>
                          <a:cs typeface="Arial" pitchFamily="34" charset="0"/>
                        </a:rPr>
                        <a:t>Parameter</a:t>
                      </a:r>
                      <a:endParaRPr lang="ru-RU" sz="2000" b="1"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000" b="1" dirty="0">
                          <a:effectLst/>
                          <a:latin typeface="Arial" pitchFamily="34" charset="0"/>
                          <a:cs typeface="Arial" pitchFamily="34" charset="0"/>
                        </a:rPr>
                        <a:t>Area #3</a:t>
                      </a:r>
                      <a:endParaRPr lang="ru-RU" sz="2000" b="1"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000" b="1" dirty="0">
                          <a:effectLst/>
                          <a:latin typeface="Arial" pitchFamily="34" charset="0"/>
                          <a:cs typeface="Arial" pitchFamily="34" charset="0"/>
                        </a:rPr>
                        <a:t>Area #6</a:t>
                      </a:r>
                      <a:endParaRPr lang="ru-RU" sz="2000" b="1"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000" b="1" dirty="0">
                          <a:effectLst/>
                          <a:latin typeface="Arial" pitchFamily="34" charset="0"/>
                          <a:cs typeface="Arial" pitchFamily="34" charset="0"/>
                        </a:rPr>
                        <a:t>Area #10</a:t>
                      </a:r>
                      <a:endParaRPr lang="ru-RU" sz="2000" b="1" dirty="0">
                        <a:effectLst/>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0"/>
                  </a:ext>
                </a:extLst>
              </a:tr>
              <a:tr h="0">
                <a:tc>
                  <a:txBody>
                    <a:bodyPr/>
                    <a:lstStyle/>
                    <a:p>
                      <a:pPr algn="just">
                        <a:spcAft>
                          <a:spcPts val="0"/>
                        </a:spcAft>
                      </a:pPr>
                      <a:r>
                        <a:rPr lang="ru-RU" sz="2000" kern="1200" dirty="0">
                          <a:solidFill>
                            <a:schemeClr val="tx1"/>
                          </a:solidFill>
                          <a:effectLst/>
                          <a:latin typeface="Arial" pitchFamily="34" charset="0"/>
                          <a:ea typeface="+mn-ea"/>
                          <a:cs typeface="Arial" pitchFamily="34" charset="0"/>
                        </a:rPr>
                        <a:t> +</a:t>
                      </a:r>
                      <a:r>
                        <a:rPr lang="en-US" sz="2000" kern="1200" dirty="0">
                          <a:solidFill>
                            <a:schemeClr val="tx1"/>
                          </a:solidFill>
                          <a:effectLst/>
                          <a:latin typeface="Arial" pitchFamily="34" charset="0"/>
                          <a:ea typeface="+mn-ea"/>
                          <a:cs typeface="Arial" pitchFamily="34" charset="0"/>
                        </a:rPr>
                        <a:t> </a:t>
                      </a:r>
                      <a:r>
                        <a:rPr lang="ru-RU" sz="2000" kern="1200" dirty="0">
                          <a:solidFill>
                            <a:schemeClr val="tx1"/>
                          </a:solidFill>
                          <a:effectLst/>
                          <a:latin typeface="Arial" pitchFamily="34" charset="0"/>
                          <a:ea typeface="+mn-ea"/>
                          <a:cs typeface="Arial" pitchFamily="34" charset="0"/>
                        </a:rPr>
                        <a:t>150 </a:t>
                      </a:r>
                      <a:r>
                        <a:rPr lang="en-US" sz="2000" kern="1200" dirty="0">
                          <a:solidFill>
                            <a:schemeClr val="tx1"/>
                          </a:solidFill>
                          <a:effectLst/>
                          <a:latin typeface="Arial" pitchFamily="34" charset="0"/>
                          <a:ea typeface="+mn-ea"/>
                          <a:cs typeface="Arial" pitchFamily="34" charset="0"/>
                        </a:rPr>
                        <a:t>µm</a:t>
                      </a:r>
                      <a:endParaRPr lang="ru-RU" sz="2000" kern="1200" dirty="0">
                        <a:solidFill>
                          <a:schemeClr val="tx1"/>
                        </a:solidFill>
                        <a:effectLst/>
                        <a:latin typeface="Arial" pitchFamily="34" charset="0"/>
                        <a:ea typeface="+mn-ea"/>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1</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39</a:t>
                      </a:r>
                      <a:endParaRPr lang="ru-RU" sz="2000"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1</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37</a:t>
                      </a:r>
                      <a:endParaRPr lang="ru-RU" sz="2000"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1</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30</a:t>
                      </a:r>
                      <a:endParaRPr lang="ru-RU" sz="2000" dirty="0">
                        <a:effectLst/>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1"/>
                  </a:ext>
                </a:extLst>
              </a:tr>
              <a:tr h="0">
                <a:tc>
                  <a:txBody>
                    <a:bodyPr/>
                    <a:lstStyle/>
                    <a:p>
                      <a:pPr algn="just">
                        <a:spcAft>
                          <a:spcPts val="0"/>
                        </a:spcAft>
                      </a:pPr>
                      <a:r>
                        <a:rPr lang="en-US" sz="2000" kern="1200" dirty="0">
                          <a:solidFill>
                            <a:schemeClr val="tx1"/>
                          </a:solidFill>
                          <a:effectLst/>
                          <a:latin typeface="Arial" pitchFamily="34" charset="0"/>
                          <a:ea typeface="+mn-ea"/>
                          <a:cs typeface="Arial" pitchFamily="34" charset="0"/>
                        </a:rPr>
                        <a:t>- </a:t>
                      </a:r>
                      <a:r>
                        <a:rPr lang="ru-RU" sz="2000" kern="1200" dirty="0">
                          <a:solidFill>
                            <a:schemeClr val="tx1"/>
                          </a:solidFill>
                          <a:effectLst/>
                          <a:latin typeface="Arial" pitchFamily="34" charset="0"/>
                          <a:ea typeface="+mn-ea"/>
                          <a:cs typeface="Arial" pitchFamily="34" charset="0"/>
                        </a:rPr>
                        <a:t>1</a:t>
                      </a:r>
                      <a:r>
                        <a:rPr lang="en-US" sz="2000" kern="1200" dirty="0">
                          <a:solidFill>
                            <a:schemeClr val="tx1"/>
                          </a:solidFill>
                          <a:effectLst/>
                          <a:latin typeface="Arial" pitchFamily="34" charset="0"/>
                          <a:ea typeface="+mn-ea"/>
                          <a:cs typeface="Arial" pitchFamily="34" charset="0"/>
                        </a:rPr>
                        <a:t>0</a:t>
                      </a:r>
                      <a:r>
                        <a:rPr lang="ru-RU" sz="2000" kern="1200" dirty="0">
                          <a:solidFill>
                            <a:schemeClr val="tx1"/>
                          </a:solidFill>
                          <a:effectLst/>
                          <a:latin typeface="Arial" pitchFamily="34" charset="0"/>
                          <a:ea typeface="+mn-ea"/>
                          <a:cs typeface="Arial" pitchFamily="34" charset="0"/>
                        </a:rPr>
                        <a:t>0 </a:t>
                      </a:r>
                      <a:r>
                        <a:rPr lang="en-US" sz="2000" kern="1200" dirty="0">
                          <a:solidFill>
                            <a:schemeClr val="tx1"/>
                          </a:solidFill>
                          <a:effectLst/>
                          <a:latin typeface="Arial" pitchFamily="34" charset="0"/>
                          <a:ea typeface="+mn-ea"/>
                          <a:cs typeface="Arial" pitchFamily="34" charset="0"/>
                        </a:rPr>
                        <a:t>µm</a:t>
                      </a:r>
                      <a:endParaRPr lang="ru-RU" sz="2000" kern="1200" dirty="0">
                        <a:solidFill>
                          <a:schemeClr val="tx1"/>
                        </a:solidFill>
                        <a:effectLst/>
                        <a:latin typeface="Arial" pitchFamily="34" charset="0"/>
                        <a:ea typeface="+mn-ea"/>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4</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55</a:t>
                      </a:r>
                      <a:endParaRPr lang="ru-RU" sz="2000"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4</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94</a:t>
                      </a:r>
                      <a:endParaRPr lang="ru-RU" sz="2000"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4</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59</a:t>
                      </a:r>
                      <a:endParaRPr lang="ru-RU" sz="2000" dirty="0">
                        <a:effectLst/>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2"/>
                  </a:ext>
                </a:extLst>
              </a:tr>
              <a:tr h="0">
                <a:tc>
                  <a:txBody>
                    <a:bodyPr/>
                    <a:lstStyle/>
                    <a:p>
                      <a:pPr algn="just">
                        <a:spcAft>
                          <a:spcPts val="0"/>
                        </a:spcAft>
                      </a:pPr>
                      <a:r>
                        <a:rPr lang="en-US" sz="2000" kern="1200" dirty="0">
                          <a:solidFill>
                            <a:schemeClr val="tx1"/>
                          </a:solidFill>
                          <a:effectLst/>
                          <a:latin typeface="Arial" pitchFamily="34" charset="0"/>
                          <a:ea typeface="+mn-ea"/>
                          <a:cs typeface="Arial" pitchFamily="34" charset="0"/>
                        </a:rPr>
                        <a:t>- 63 µm</a:t>
                      </a:r>
                      <a:endParaRPr lang="ru-RU" sz="2000" kern="1200" dirty="0">
                        <a:solidFill>
                          <a:schemeClr val="tx1"/>
                        </a:solidFill>
                        <a:effectLst/>
                        <a:latin typeface="Arial" pitchFamily="34" charset="0"/>
                        <a:ea typeface="+mn-ea"/>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6</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43</a:t>
                      </a:r>
                      <a:endParaRPr lang="ru-RU" sz="2000"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6</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 47</a:t>
                      </a:r>
                      <a:endParaRPr lang="ru-RU" sz="2000"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6</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68</a:t>
                      </a:r>
                      <a:endParaRPr lang="ru-RU" sz="2000" dirty="0">
                        <a:effectLst/>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3"/>
                  </a:ext>
                </a:extLst>
              </a:tr>
              <a:tr h="0">
                <a:tc>
                  <a:txBody>
                    <a:bodyPr/>
                    <a:lstStyle/>
                    <a:p>
                      <a:pPr algn="just">
                        <a:spcAft>
                          <a:spcPts val="0"/>
                        </a:spcAft>
                      </a:pPr>
                      <a:r>
                        <a:rPr lang="en-US" sz="2000" kern="1200" dirty="0">
                          <a:solidFill>
                            <a:schemeClr val="tx1"/>
                          </a:solidFill>
                          <a:effectLst/>
                          <a:latin typeface="Arial" pitchFamily="34" charset="0"/>
                          <a:ea typeface="+mn-ea"/>
                          <a:cs typeface="Arial" pitchFamily="34" charset="0"/>
                        </a:rPr>
                        <a:t>- 45 µm</a:t>
                      </a:r>
                      <a:endParaRPr lang="ru-RU" sz="2000" kern="1200" dirty="0">
                        <a:solidFill>
                          <a:schemeClr val="tx1"/>
                        </a:solidFill>
                        <a:effectLst/>
                        <a:latin typeface="Arial" pitchFamily="34" charset="0"/>
                        <a:ea typeface="+mn-ea"/>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4</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97</a:t>
                      </a:r>
                      <a:endParaRPr lang="ru-RU" sz="2000"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4</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51</a:t>
                      </a:r>
                      <a:endParaRPr lang="ru-RU" sz="2000"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5</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34</a:t>
                      </a:r>
                      <a:endParaRPr lang="ru-RU" sz="2000" dirty="0">
                        <a:effectLst/>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4"/>
                  </a:ext>
                </a:extLst>
              </a:tr>
              <a:tr h="0">
                <a:tc>
                  <a:txBody>
                    <a:bodyPr/>
                    <a:lstStyle/>
                    <a:p>
                      <a:pPr algn="just">
                        <a:spcAft>
                          <a:spcPts val="0"/>
                        </a:spcAft>
                      </a:pPr>
                      <a:r>
                        <a:rPr lang="en-US" sz="2000" kern="1200">
                          <a:solidFill>
                            <a:schemeClr val="tx1"/>
                          </a:solidFill>
                          <a:effectLst/>
                          <a:latin typeface="Arial" pitchFamily="34" charset="0"/>
                          <a:ea typeface="+mn-ea"/>
                          <a:cs typeface="Arial" pitchFamily="34" charset="0"/>
                        </a:rPr>
                        <a:t>- 30 µm</a:t>
                      </a:r>
                      <a:endParaRPr lang="ru-RU" sz="2000" kern="1200">
                        <a:solidFill>
                          <a:schemeClr val="tx1"/>
                        </a:solidFill>
                        <a:effectLst/>
                        <a:latin typeface="Arial" pitchFamily="34" charset="0"/>
                        <a:ea typeface="+mn-ea"/>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2</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32</a:t>
                      </a:r>
                      <a:endParaRPr lang="ru-RU" sz="2000"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2</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47</a:t>
                      </a:r>
                      <a:endParaRPr lang="ru-RU" sz="2000"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3</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54</a:t>
                      </a:r>
                      <a:endParaRPr lang="ru-RU" sz="2000" dirty="0">
                        <a:effectLst/>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5"/>
                  </a:ext>
                </a:extLst>
              </a:tr>
              <a:tr h="0">
                <a:tc>
                  <a:txBody>
                    <a:bodyPr/>
                    <a:lstStyle/>
                    <a:p>
                      <a:pPr algn="just">
                        <a:spcAft>
                          <a:spcPts val="0"/>
                        </a:spcAft>
                      </a:pPr>
                      <a:r>
                        <a:rPr lang="en-US" sz="2000" kern="1200" dirty="0">
                          <a:solidFill>
                            <a:schemeClr val="tx1"/>
                          </a:solidFill>
                          <a:effectLst/>
                          <a:latin typeface="Arial" pitchFamily="34" charset="0"/>
                          <a:ea typeface="+mn-ea"/>
                          <a:cs typeface="Arial" pitchFamily="34" charset="0"/>
                        </a:rPr>
                        <a:t>- 2</a:t>
                      </a:r>
                      <a:r>
                        <a:rPr lang="ru-RU" sz="2000" kern="1200" dirty="0">
                          <a:solidFill>
                            <a:schemeClr val="tx1"/>
                          </a:solidFill>
                          <a:effectLst/>
                          <a:latin typeface="Arial" pitchFamily="34" charset="0"/>
                          <a:ea typeface="+mn-ea"/>
                          <a:cs typeface="Arial" pitchFamily="34" charset="0"/>
                        </a:rPr>
                        <a:t>0 </a:t>
                      </a:r>
                      <a:r>
                        <a:rPr lang="en-US" sz="2000" kern="1200" dirty="0">
                          <a:solidFill>
                            <a:schemeClr val="tx1"/>
                          </a:solidFill>
                          <a:effectLst/>
                          <a:latin typeface="Arial" pitchFamily="34" charset="0"/>
                          <a:ea typeface="+mn-ea"/>
                          <a:cs typeface="Arial" pitchFamily="34" charset="0"/>
                        </a:rPr>
                        <a:t>µm</a:t>
                      </a:r>
                      <a:endParaRPr lang="ru-RU" sz="2000" kern="1200" dirty="0">
                        <a:solidFill>
                          <a:schemeClr val="tx1"/>
                        </a:solidFill>
                        <a:effectLst/>
                        <a:latin typeface="Arial" pitchFamily="34" charset="0"/>
                        <a:ea typeface="+mn-ea"/>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0</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917</a:t>
                      </a:r>
                      <a:endParaRPr lang="ru-RU" sz="2000"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1</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09</a:t>
                      </a:r>
                      <a:endParaRPr lang="ru-RU" sz="2000"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1</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77</a:t>
                      </a:r>
                      <a:endParaRPr lang="ru-RU" sz="2000" dirty="0">
                        <a:effectLst/>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6"/>
                  </a:ext>
                </a:extLst>
              </a:tr>
              <a:tr h="0">
                <a:tc>
                  <a:txBody>
                    <a:bodyPr/>
                    <a:lstStyle/>
                    <a:p>
                      <a:pPr algn="just">
                        <a:spcAft>
                          <a:spcPts val="0"/>
                        </a:spcAft>
                      </a:pPr>
                      <a:r>
                        <a:rPr lang="en-US" sz="2000" kern="1200" dirty="0">
                          <a:solidFill>
                            <a:schemeClr val="tx1"/>
                          </a:solidFill>
                          <a:effectLst/>
                          <a:latin typeface="Arial" pitchFamily="34" charset="0"/>
                          <a:ea typeface="+mn-ea"/>
                          <a:cs typeface="Arial" pitchFamily="34" charset="0"/>
                        </a:rPr>
                        <a:t>- </a:t>
                      </a:r>
                      <a:r>
                        <a:rPr lang="ru-RU" sz="2000" kern="1200" dirty="0">
                          <a:solidFill>
                            <a:schemeClr val="tx1"/>
                          </a:solidFill>
                          <a:effectLst/>
                          <a:latin typeface="Arial" pitchFamily="34" charset="0"/>
                          <a:ea typeface="+mn-ea"/>
                          <a:cs typeface="Arial" pitchFamily="34" charset="0"/>
                        </a:rPr>
                        <a:t>10 </a:t>
                      </a:r>
                      <a:r>
                        <a:rPr lang="en-US" sz="2000" kern="1200" dirty="0">
                          <a:solidFill>
                            <a:schemeClr val="tx1"/>
                          </a:solidFill>
                          <a:effectLst/>
                          <a:latin typeface="Arial" pitchFamily="34" charset="0"/>
                          <a:ea typeface="+mn-ea"/>
                          <a:cs typeface="Arial" pitchFamily="34" charset="0"/>
                        </a:rPr>
                        <a:t>µm</a:t>
                      </a:r>
                      <a:endParaRPr lang="ru-RU" sz="2000" kern="1200" dirty="0">
                        <a:solidFill>
                          <a:schemeClr val="tx1"/>
                        </a:solidFill>
                        <a:effectLst/>
                        <a:latin typeface="Arial" pitchFamily="34" charset="0"/>
                        <a:ea typeface="+mn-ea"/>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0</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263</a:t>
                      </a:r>
                      <a:endParaRPr lang="ru-RU" sz="2000"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0</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260</a:t>
                      </a:r>
                      <a:endParaRPr lang="ru-RU" sz="2000"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0</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389</a:t>
                      </a:r>
                      <a:endParaRPr lang="ru-RU" sz="2000" dirty="0">
                        <a:effectLst/>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7"/>
                  </a:ext>
                </a:extLst>
              </a:tr>
              <a:tr h="0">
                <a:tc>
                  <a:txBody>
                    <a:bodyPr/>
                    <a:lstStyle/>
                    <a:p>
                      <a:pPr>
                        <a:lnSpc>
                          <a:spcPct val="115000"/>
                        </a:lnSpc>
                        <a:spcAft>
                          <a:spcPts val="0"/>
                        </a:spcAft>
                      </a:pPr>
                      <a:r>
                        <a:rPr lang="en-US" sz="2000" dirty="0">
                          <a:effectLst/>
                          <a:latin typeface="Arial" pitchFamily="34" charset="0"/>
                          <a:cs typeface="Arial" pitchFamily="34" charset="0"/>
                        </a:rPr>
                        <a:t>Spent liquor </a:t>
                      </a:r>
                      <a:r>
                        <a:rPr lang="en-US" sz="2000" dirty="0" err="1">
                          <a:effectLst/>
                          <a:latin typeface="Symbol" panose="05050102010706020507" pitchFamily="18" charset="2"/>
                          <a:cs typeface="Arial" pitchFamily="34" charset="0"/>
                        </a:rPr>
                        <a:t>a</a:t>
                      </a:r>
                      <a:r>
                        <a:rPr lang="en-US" sz="2000" baseline="-25000" dirty="0" err="1">
                          <a:effectLst/>
                          <a:latin typeface="Arial" pitchFamily="34" charset="0"/>
                          <a:cs typeface="Arial" pitchFamily="34" charset="0"/>
                        </a:rPr>
                        <a:t>k</a:t>
                      </a:r>
                      <a:r>
                        <a:rPr lang="en-US" sz="2000" baseline="30000" dirty="0">
                          <a:effectLst/>
                          <a:latin typeface="Arial" pitchFamily="34" charset="0"/>
                          <a:cs typeface="Arial" pitchFamily="34" charset="0"/>
                        </a:rPr>
                        <a:t>*</a:t>
                      </a:r>
                      <a:endParaRPr lang="ru-RU" sz="2000" b="0" baseline="30000"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0</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090</a:t>
                      </a:r>
                      <a:endParaRPr lang="ru-RU" sz="2000"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0</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105</a:t>
                      </a:r>
                      <a:endParaRPr lang="ru-RU" sz="2000"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ru-RU" sz="2000" dirty="0">
                          <a:effectLst/>
                          <a:latin typeface="Arial" pitchFamily="34" charset="0"/>
                          <a:cs typeface="Arial" pitchFamily="34" charset="0"/>
                        </a:rPr>
                        <a:t>0</a:t>
                      </a:r>
                      <a:r>
                        <a:rPr lang="en-US" sz="2000" dirty="0">
                          <a:effectLst/>
                          <a:latin typeface="Arial" pitchFamily="34" charset="0"/>
                          <a:cs typeface="Arial" pitchFamily="34" charset="0"/>
                        </a:rPr>
                        <a:t>.</a:t>
                      </a:r>
                      <a:r>
                        <a:rPr lang="ru-RU" sz="2000" dirty="0">
                          <a:effectLst/>
                          <a:latin typeface="Arial" pitchFamily="34" charset="0"/>
                          <a:cs typeface="Arial" pitchFamily="34" charset="0"/>
                        </a:rPr>
                        <a:t>098</a:t>
                      </a:r>
                      <a:endParaRPr lang="ru-RU" sz="2000" dirty="0">
                        <a:effectLst/>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8"/>
                  </a:ext>
                </a:extLst>
              </a:tr>
            </a:tbl>
          </a:graphicData>
        </a:graphic>
      </p:graphicFrame>
      <p:sp>
        <p:nvSpPr>
          <p:cNvPr id="33" name="TextBox 32"/>
          <p:cNvSpPr txBox="1"/>
          <p:nvPr/>
        </p:nvSpPr>
        <p:spPr>
          <a:xfrm>
            <a:off x="2009192" y="5711722"/>
            <a:ext cx="4895892" cy="400110"/>
          </a:xfrm>
          <a:prstGeom prst="rect">
            <a:avLst/>
          </a:prstGeom>
          <a:noFill/>
        </p:spPr>
        <p:txBody>
          <a:bodyPr wrap="none" rtlCol="0">
            <a:spAutoFit/>
          </a:bodyPr>
          <a:lstStyle/>
          <a:p>
            <a:r>
              <a:rPr lang="en-US" sz="2000" dirty="0"/>
              <a:t>* </a:t>
            </a:r>
            <a:r>
              <a:rPr lang="en-US" sz="2000" dirty="0" err="1">
                <a:latin typeface="Symbol" panose="05050102010706020507" pitchFamily="18" charset="2"/>
                <a:cs typeface="Arial" pitchFamily="34" charset="0"/>
              </a:rPr>
              <a:t>a</a:t>
            </a:r>
            <a:r>
              <a:rPr lang="en-US" sz="2000" baseline="-25000" dirty="0" err="1"/>
              <a:t>k</a:t>
            </a:r>
            <a:r>
              <a:rPr lang="en-US" sz="2000" dirty="0"/>
              <a:t> </a:t>
            </a:r>
            <a:r>
              <a:rPr lang="ru-RU" sz="2000" dirty="0"/>
              <a:t> =</a:t>
            </a:r>
            <a:r>
              <a:rPr lang="en-US" sz="2000" dirty="0"/>
              <a:t> 1.645</a:t>
            </a:r>
            <a:r>
              <a:rPr lang="en-US" sz="2000" dirty="0">
                <a:sym typeface="Symbol"/>
              </a:rPr>
              <a:t></a:t>
            </a:r>
            <a:r>
              <a:rPr lang="en-US" sz="2000" dirty="0"/>
              <a:t>C</a:t>
            </a:r>
            <a:r>
              <a:rPr lang="en-US" sz="2000" baseline="-25000" dirty="0"/>
              <a:t>Na2O</a:t>
            </a:r>
            <a:r>
              <a:rPr lang="en-US" sz="2000" dirty="0"/>
              <a:t>/C</a:t>
            </a:r>
            <a:r>
              <a:rPr lang="en-US" sz="2000" baseline="-25000" dirty="0"/>
              <a:t>Al2O3</a:t>
            </a:r>
            <a:r>
              <a:rPr lang="en-US" sz="2000" dirty="0"/>
              <a:t> = 106/102/(A/C)</a:t>
            </a:r>
            <a:endParaRPr lang="ru-RU" sz="2000" dirty="0"/>
          </a:p>
        </p:txBody>
      </p:sp>
      <p:sp>
        <p:nvSpPr>
          <p:cNvPr id="34" name="Espaço Reservado para Conteúdo 2">
            <a:extLst>
              <a:ext uri="{FF2B5EF4-FFF2-40B4-BE49-F238E27FC236}">
                <a16:creationId xmlns:a16="http://schemas.microsoft.com/office/drawing/2014/main" id="{85F10816-B991-4483-8A46-6BD37997EA8B}"/>
              </a:ext>
            </a:extLst>
          </p:cNvPr>
          <p:cNvSpPr>
            <a:spLocks noGrp="1"/>
          </p:cNvSpPr>
          <p:nvPr>
            <p:ph idx="1"/>
          </p:nvPr>
        </p:nvSpPr>
        <p:spPr>
          <a:xfrm>
            <a:off x="596927" y="1853293"/>
            <a:ext cx="10755260" cy="576800"/>
          </a:xfrm>
        </p:spPr>
        <p:txBody>
          <a:bodyPr/>
          <a:lstStyle/>
          <a:p>
            <a:pPr algn="just">
              <a:buClr>
                <a:srgbClr val="00640F"/>
              </a:buClr>
              <a:buSzPct val="120000"/>
            </a:pPr>
            <a:r>
              <a:rPr lang="en-US" dirty="0"/>
              <a:t>Standard deviation for the best LSTM networks, abs. %</a:t>
            </a:r>
            <a:endParaRPr lang="ru-RU" dirty="0">
              <a:latin typeface="Arial" charset="0"/>
              <a:cs typeface="Arial" charset="0"/>
            </a:endParaRPr>
          </a:p>
        </p:txBody>
      </p:sp>
    </p:spTree>
    <p:extLst>
      <p:ext uri="{BB962C8B-B14F-4D97-AF65-F5344CB8AC3E}">
        <p14:creationId xmlns:p14="http://schemas.microsoft.com/office/powerpoint/2010/main" val="1919550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pPr eaLnBrk="1" hangingPunct="1"/>
            <a:r>
              <a:rPr lang="en-US" dirty="0">
                <a:latin typeface="Arial" charset="0"/>
              </a:rPr>
              <a:t>Contents</a:t>
            </a:r>
          </a:p>
        </p:txBody>
      </p:sp>
      <p:sp>
        <p:nvSpPr>
          <p:cNvPr id="3" name="Espaço Reservado para Conteúdo 2">
            <a:extLst>
              <a:ext uri="{FF2B5EF4-FFF2-40B4-BE49-F238E27FC236}">
                <a16:creationId xmlns:a16="http://schemas.microsoft.com/office/drawing/2014/main" id="{E006081F-7921-4607-B8BD-916ECDE99975}"/>
              </a:ext>
            </a:extLst>
          </p:cNvPr>
          <p:cNvSpPr>
            <a:spLocks noGrp="1"/>
          </p:cNvSpPr>
          <p:nvPr>
            <p:ph idx="1"/>
          </p:nvPr>
        </p:nvSpPr>
        <p:spPr>
          <a:xfrm>
            <a:off x="596929" y="1948183"/>
            <a:ext cx="10755260" cy="4150632"/>
          </a:xfrm>
        </p:spPr>
        <p:txBody>
          <a:bodyPr/>
          <a:lstStyle/>
          <a:p>
            <a:pPr eaLnBrk="1" hangingPunct="1">
              <a:spcBef>
                <a:spcPts val="400"/>
              </a:spcBef>
              <a:spcAft>
                <a:spcPts val="1200"/>
              </a:spcAft>
            </a:pPr>
            <a:r>
              <a:rPr lang="en-US" dirty="0"/>
              <a:t>Problems of automated control of the precipitation process</a:t>
            </a:r>
            <a:r>
              <a:rPr lang="en-GB" dirty="0">
                <a:latin typeface="Arial" charset="0"/>
              </a:rPr>
              <a:t>                                                         </a:t>
            </a:r>
          </a:p>
          <a:p>
            <a:pPr eaLnBrk="1" hangingPunct="1">
              <a:spcBef>
                <a:spcPts val="400"/>
              </a:spcBef>
              <a:spcAft>
                <a:spcPts val="1200"/>
              </a:spcAft>
            </a:pPr>
            <a:r>
              <a:rPr lang="en-US" dirty="0"/>
              <a:t>Revised Population Balance Model</a:t>
            </a:r>
            <a:endParaRPr lang="en-GB" dirty="0">
              <a:latin typeface="Arial" charset="0"/>
            </a:endParaRPr>
          </a:p>
          <a:p>
            <a:pPr eaLnBrk="1" hangingPunct="1">
              <a:spcBef>
                <a:spcPts val="400"/>
              </a:spcBef>
              <a:spcAft>
                <a:spcPts val="1200"/>
              </a:spcAft>
            </a:pPr>
            <a:r>
              <a:rPr lang="en-US" dirty="0"/>
              <a:t>Recurrent Neural Network </a:t>
            </a:r>
            <a:endParaRPr lang="en-GB" dirty="0">
              <a:latin typeface="Arial" charset="0"/>
            </a:endParaRPr>
          </a:p>
          <a:p>
            <a:pPr eaLnBrk="1" hangingPunct="1">
              <a:spcBef>
                <a:spcPts val="400"/>
              </a:spcBef>
              <a:spcAft>
                <a:spcPts val="1200"/>
              </a:spcAft>
            </a:pPr>
            <a:r>
              <a:rPr lang="en-GB" dirty="0">
                <a:latin typeface="Arial" charset="0"/>
              </a:rPr>
              <a:t>PrecipExpert tool</a:t>
            </a:r>
          </a:p>
          <a:p>
            <a:pPr eaLnBrk="1" hangingPunct="1">
              <a:spcBef>
                <a:spcPts val="400"/>
              </a:spcBef>
              <a:spcAft>
                <a:spcPts val="1200"/>
              </a:spcAft>
            </a:pPr>
            <a:r>
              <a:rPr lang="en-GB" dirty="0">
                <a:latin typeface="Arial" charset="0"/>
              </a:rPr>
              <a:t>Comparison of the predictions made using </a:t>
            </a:r>
            <a:r>
              <a:rPr lang="en-US" dirty="0"/>
              <a:t>population balance and long short-term memory methods</a:t>
            </a:r>
            <a:endParaRPr lang="en-GB" dirty="0">
              <a:latin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B8CF39-4381-4432-A47D-082CEC226C60}"/>
              </a:ext>
            </a:extLst>
          </p:cNvPr>
          <p:cNvSpPr>
            <a:spLocks noGrp="1"/>
          </p:cNvSpPr>
          <p:nvPr>
            <p:ph type="title"/>
          </p:nvPr>
        </p:nvSpPr>
        <p:spPr/>
        <p:txBody>
          <a:bodyPr/>
          <a:lstStyle/>
          <a:p>
            <a:r>
              <a:rPr lang="pt-BR" dirty="0"/>
              <a:t>Conclusions</a:t>
            </a:r>
            <a:endParaRPr lang="en-US" dirty="0"/>
          </a:p>
        </p:txBody>
      </p:sp>
      <p:sp>
        <p:nvSpPr>
          <p:cNvPr id="3" name="Espaço Reservado para Conteúdo 2">
            <a:extLst>
              <a:ext uri="{FF2B5EF4-FFF2-40B4-BE49-F238E27FC236}">
                <a16:creationId xmlns:a16="http://schemas.microsoft.com/office/drawing/2014/main" id="{7E85A380-4EAD-4721-8B34-FC6AFAC4308C}"/>
              </a:ext>
            </a:extLst>
          </p:cNvPr>
          <p:cNvSpPr>
            <a:spLocks noGrp="1"/>
          </p:cNvSpPr>
          <p:nvPr>
            <p:ph idx="1"/>
          </p:nvPr>
        </p:nvSpPr>
        <p:spPr>
          <a:xfrm>
            <a:off x="458908" y="2130724"/>
            <a:ext cx="11264392" cy="3806045"/>
          </a:xfrm>
        </p:spPr>
        <p:txBody>
          <a:bodyPr/>
          <a:lstStyle/>
          <a:p>
            <a:pPr eaLnBrk="1" hangingPunct="1"/>
            <a:r>
              <a:rPr lang="en-US" dirty="0"/>
              <a:t>The population balance model of Bayer precipitation circuits has been improved for pregnant liquors with low A/C ratio. Updated equations for secondary nucleation and particle breakage were proposed which account for surface quality and particle strength through the fraction of agglomerates in the population. The model accurately predicts particle PSD oscillations and liquor productivity in an industrial precipitation circuit</a:t>
            </a:r>
            <a:r>
              <a:rPr lang="en-US" dirty="0" smtClean="0"/>
              <a:t>.</a:t>
            </a:r>
            <a:endParaRPr lang="en-GB" dirty="0">
              <a:latin typeface="Arial" charset="0"/>
            </a:endParaRPr>
          </a:p>
        </p:txBody>
      </p:sp>
    </p:spTree>
    <p:extLst>
      <p:ext uri="{BB962C8B-B14F-4D97-AF65-F5344CB8AC3E}">
        <p14:creationId xmlns:p14="http://schemas.microsoft.com/office/powerpoint/2010/main" val="2565182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B8CF39-4381-4432-A47D-082CEC226C60}"/>
              </a:ext>
            </a:extLst>
          </p:cNvPr>
          <p:cNvSpPr>
            <a:spLocks noGrp="1"/>
          </p:cNvSpPr>
          <p:nvPr>
            <p:ph type="title"/>
          </p:nvPr>
        </p:nvSpPr>
        <p:spPr/>
        <p:txBody>
          <a:bodyPr/>
          <a:lstStyle/>
          <a:p>
            <a:r>
              <a:rPr lang="pt-BR" dirty="0"/>
              <a:t>Conclusions</a:t>
            </a:r>
            <a:endParaRPr lang="en-US" dirty="0"/>
          </a:p>
        </p:txBody>
      </p:sp>
      <p:sp>
        <p:nvSpPr>
          <p:cNvPr id="3" name="Espaço Reservado para Conteúdo 2">
            <a:extLst>
              <a:ext uri="{FF2B5EF4-FFF2-40B4-BE49-F238E27FC236}">
                <a16:creationId xmlns:a16="http://schemas.microsoft.com/office/drawing/2014/main" id="{7E85A380-4EAD-4721-8B34-FC6AFAC4308C}"/>
              </a:ext>
            </a:extLst>
          </p:cNvPr>
          <p:cNvSpPr>
            <a:spLocks noGrp="1"/>
          </p:cNvSpPr>
          <p:nvPr>
            <p:ph idx="1"/>
          </p:nvPr>
        </p:nvSpPr>
        <p:spPr>
          <a:xfrm>
            <a:off x="476160" y="2139351"/>
            <a:ext cx="11264392" cy="3918188"/>
          </a:xfrm>
        </p:spPr>
        <p:txBody>
          <a:bodyPr/>
          <a:lstStyle/>
          <a:p>
            <a:pPr eaLnBrk="1" hangingPunct="1"/>
            <a:r>
              <a:rPr lang="en-US" dirty="0" smtClean="0"/>
              <a:t>Recurrent </a:t>
            </a:r>
            <a:r>
              <a:rPr lang="en-US" dirty="0"/>
              <a:t>neural networks are effective for mid-term prediction of spent liquor A/C ratio and PSD of product aluminum hydroxide. A set of LSTM models was trained with historical data from the UAZ refinery. The average correlation coefficient obtained was &gt; 0.93 for - 45 µm fraction for 60-day predictions</a:t>
            </a:r>
            <a:r>
              <a:rPr lang="en-US" dirty="0" smtClean="0"/>
              <a:t>.</a:t>
            </a:r>
          </a:p>
          <a:p>
            <a:pPr eaLnBrk="1" hangingPunct="1"/>
            <a:endParaRPr lang="en-US" sz="1800" dirty="0"/>
          </a:p>
          <a:p>
            <a:r>
              <a:rPr lang="en-US" dirty="0" err="1"/>
              <a:t>PrecipExpert</a:t>
            </a:r>
            <a:r>
              <a:rPr lang="en-US" dirty="0"/>
              <a:t> software has been developed; enabling the development of models and calculations using both models.</a:t>
            </a:r>
          </a:p>
        </p:txBody>
      </p:sp>
    </p:spTree>
    <p:extLst>
      <p:ext uri="{BB962C8B-B14F-4D97-AF65-F5344CB8AC3E}">
        <p14:creationId xmlns:p14="http://schemas.microsoft.com/office/powerpoint/2010/main" val="1796005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26D4F47-0B98-4263-B45B-3F8AED874C58}"/>
              </a:ext>
            </a:extLst>
          </p:cNvPr>
          <p:cNvSpPr>
            <a:spLocks noGrp="1"/>
          </p:cNvSpPr>
          <p:nvPr>
            <p:ph type="title"/>
          </p:nvPr>
        </p:nvSpPr>
        <p:spPr/>
        <p:txBody>
          <a:bodyPr/>
          <a:lstStyle/>
          <a:p>
            <a:r>
              <a:rPr lang="pt-BR" dirty="0"/>
              <a:t>Introduction</a:t>
            </a:r>
            <a:endParaRPr lang="en-US" dirty="0"/>
          </a:p>
        </p:txBody>
      </p:sp>
      <p:sp>
        <p:nvSpPr>
          <p:cNvPr id="4" name="Espaço Reservado para Conteúdo 3">
            <a:extLst>
              <a:ext uri="{FF2B5EF4-FFF2-40B4-BE49-F238E27FC236}">
                <a16:creationId xmlns:a16="http://schemas.microsoft.com/office/drawing/2014/main" id="{65EB1D79-351C-4B6A-8F85-E371AFC3C999}"/>
              </a:ext>
            </a:extLst>
          </p:cNvPr>
          <p:cNvSpPr>
            <a:spLocks noGrp="1"/>
          </p:cNvSpPr>
          <p:nvPr>
            <p:ph idx="1"/>
          </p:nvPr>
        </p:nvSpPr>
        <p:spPr>
          <a:xfrm>
            <a:off x="596929" y="2043074"/>
            <a:ext cx="10755260" cy="4150632"/>
          </a:xfrm>
        </p:spPr>
        <p:txBody>
          <a:bodyPr/>
          <a:lstStyle/>
          <a:p>
            <a:pPr eaLnBrk="1" hangingPunct="1"/>
            <a:r>
              <a:rPr lang="en-US" dirty="0"/>
              <a:t>Existing advanced control systems are not very efficient for prediction and optimal control of Bayer process precipitation areas; limiting productivity and product quality optimisation, and restricting the sustainable development of alumina refineries</a:t>
            </a:r>
            <a:r>
              <a:rPr lang="ru-RU" dirty="0"/>
              <a:t>.</a:t>
            </a:r>
            <a:endParaRPr lang="en-US" dirty="0"/>
          </a:p>
          <a:p>
            <a:pPr marL="0" indent="0" eaLnBrk="1" hangingPunct="1">
              <a:buNone/>
            </a:pPr>
            <a:endParaRPr lang="en-US" dirty="0">
              <a:latin typeface="Arial" charset="0"/>
            </a:endParaRPr>
          </a:p>
          <a:p>
            <a:pPr eaLnBrk="1" hangingPunct="1"/>
            <a:r>
              <a:rPr lang="en-US" dirty="0"/>
              <a:t>The primary aim of this study was to develop reliable methods</a:t>
            </a:r>
            <a:r>
              <a:rPr lang="ru-RU" dirty="0"/>
              <a:t> </a:t>
            </a:r>
            <a:r>
              <a:rPr lang="en-US" dirty="0"/>
              <a:t>and tools for predicting aluminum hydroxide particle size distribution (PSD) and liquor productivity in the precipitation circuits of existing refineries.</a:t>
            </a:r>
            <a:endParaRPr lang="ru-RU" dirty="0">
              <a:latin typeface="Arial" charset="0"/>
            </a:endParaRPr>
          </a:p>
        </p:txBody>
      </p:sp>
    </p:spTree>
    <p:extLst>
      <p:ext uri="{BB962C8B-B14F-4D97-AF65-F5344CB8AC3E}">
        <p14:creationId xmlns:p14="http://schemas.microsoft.com/office/powerpoint/2010/main" val="39544463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9934F25-F433-4C47-B404-340F0DB35976}"/>
              </a:ext>
            </a:extLst>
          </p:cNvPr>
          <p:cNvSpPr>
            <a:spLocks noGrp="1"/>
          </p:cNvSpPr>
          <p:nvPr>
            <p:ph type="title"/>
          </p:nvPr>
        </p:nvSpPr>
        <p:spPr/>
        <p:txBody>
          <a:bodyPr/>
          <a:lstStyle/>
          <a:p>
            <a:r>
              <a:rPr lang="en-US" dirty="0"/>
              <a:t>Process Specifics Causing Errors in PSD and Liquor Productivity Control in the Precipitation Area</a:t>
            </a:r>
          </a:p>
        </p:txBody>
      </p:sp>
      <p:graphicFrame>
        <p:nvGraphicFramePr>
          <p:cNvPr id="7" name="Таблица 6"/>
          <p:cNvGraphicFramePr>
            <a:graphicFrameLocks noGrp="1"/>
          </p:cNvGraphicFramePr>
          <p:nvPr>
            <p:extLst>
              <p:ext uri="{D42A27DB-BD31-4B8C-83A1-F6EECF244321}">
                <p14:modId xmlns:p14="http://schemas.microsoft.com/office/powerpoint/2010/main" val="2890251896"/>
              </p:ext>
            </p:extLst>
          </p:nvPr>
        </p:nvGraphicFramePr>
        <p:xfrm>
          <a:off x="661541" y="2109956"/>
          <a:ext cx="10846096" cy="3662680"/>
        </p:xfrm>
        <a:graphic>
          <a:graphicData uri="http://schemas.openxmlformats.org/drawingml/2006/table">
            <a:tbl>
              <a:tblPr firstRow="1" bandRow="1">
                <a:tableStyleId>{5940675A-B579-460E-94D1-54222C63F5DA}</a:tableStyleId>
              </a:tblPr>
              <a:tblGrid>
                <a:gridCol w="3634413">
                  <a:extLst>
                    <a:ext uri="{9D8B030D-6E8A-4147-A177-3AD203B41FA5}">
                      <a16:colId xmlns:a16="http://schemas.microsoft.com/office/drawing/2014/main" val="20000"/>
                    </a:ext>
                  </a:extLst>
                </a:gridCol>
                <a:gridCol w="7211683">
                  <a:extLst>
                    <a:ext uri="{9D8B030D-6E8A-4147-A177-3AD203B41FA5}">
                      <a16:colId xmlns:a16="http://schemas.microsoft.com/office/drawing/2014/main" val="20001"/>
                    </a:ext>
                  </a:extLst>
                </a:gridCol>
              </a:tblGrid>
              <a:tr h="370840">
                <a:tc>
                  <a:txBody>
                    <a:bodyPr/>
                    <a:lstStyle/>
                    <a:p>
                      <a:pPr algn="ctr">
                        <a:spcAft>
                          <a:spcPts val="0"/>
                        </a:spcAft>
                      </a:pPr>
                      <a:r>
                        <a:rPr lang="en-US" sz="2000" b="1" dirty="0">
                          <a:effectLst/>
                          <a:latin typeface="Arial" panose="020B0604020202020204" pitchFamily="34" charset="0"/>
                          <a:ea typeface="Calibri"/>
                          <a:cs typeface="Arial" panose="020B0604020202020204" pitchFamily="34" charset="0"/>
                        </a:rPr>
                        <a:t> Process specifics</a:t>
                      </a:r>
                      <a:endParaRPr lang="ru-RU" sz="2000" dirty="0">
                        <a:effectLst/>
                        <a:latin typeface="Arial" panose="020B0604020202020204" pitchFamily="34" charset="0"/>
                        <a:ea typeface="Calibri"/>
                        <a:cs typeface="Arial" panose="020B0604020202020204" pitchFamily="34"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000" b="1" dirty="0">
                          <a:effectLst/>
                          <a:latin typeface="Arial" panose="020B0604020202020204" pitchFamily="34" charset="0"/>
                          <a:ea typeface="Calibri"/>
                          <a:cs typeface="Arial" panose="020B0604020202020204" pitchFamily="34" charset="0"/>
                        </a:rPr>
                        <a:t>Examples</a:t>
                      </a:r>
                      <a:endParaRPr lang="ru-RU" sz="2000" dirty="0">
                        <a:effectLst/>
                        <a:latin typeface="Arial" panose="020B0604020202020204" pitchFamily="34" charset="0"/>
                        <a:ea typeface="Calibri"/>
                        <a:cs typeface="Arial" panose="020B0604020202020204" pitchFamily="34"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just">
                        <a:spcAft>
                          <a:spcPts val="0"/>
                        </a:spcAft>
                      </a:pPr>
                      <a:r>
                        <a:rPr lang="en-US" sz="1800" dirty="0">
                          <a:effectLst/>
                          <a:latin typeface="Arial" panose="020B0604020202020204" pitchFamily="34" charset="0"/>
                          <a:ea typeface="Calibri"/>
                          <a:cs typeface="Arial" panose="020B0604020202020204" pitchFamily="34" charset="0"/>
                        </a:rPr>
                        <a:t>Many noisy signals with low Signal-to-Noise ratio</a:t>
                      </a:r>
                      <a:endParaRPr lang="ru-RU" sz="1800" dirty="0">
                        <a:effectLst/>
                        <a:latin typeface="Arial" panose="020B0604020202020204" pitchFamily="34" charset="0"/>
                        <a:ea typeface="Calibri"/>
                        <a:cs typeface="Arial" panose="020B0604020202020204" pitchFamily="34"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800" dirty="0">
                          <a:effectLst/>
                          <a:latin typeface="Arial" panose="020B0604020202020204" pitchFamily="34" charset="0"/>
                          <a:ea typeface="Calibri"/>
                          <a:cs typeface="Arial" panose="020B0604020202020204" pitchFamily="34" charset="0"/>
                        </a:rPr>
                        <a:t>Noise can be caused by: varying solids concentration, injection of fine particles after precipitator chemical cleaning, variable liquor impurities, daily temperature fluctuations and equipment breakdowns</a:t>
                      </a:r>
                      <a:endParaRPr lang="ru-RU" sz="1800" dirty="0">
                        <a:effectLst/>
                        <a:latin typeface="Arial" panose="020B0604020202020204" pitchFamily="34" charset="0"/>
                        <a:ea typeface="Calibri"/>
                        <a:cs typeface="Arial" panose="020B0604020202020204" pitchFamily="34"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gn="just">
                        <a:spcAft>
                          <a:spcPts val="0"/>
                        </a:spcAft>
                      </a:pPr>
                      <a:r>
                        <a:rPr lang="en-US" sz="1800" dirty="0">
                          <a:effectLst/>
                          <a:latin typeface="Arial" panose="020B0604020202020204" pitchFamily="34" charset="0"/>
                          <a:ea typeface="Calibri"/>
                          <a:cs typeface="Arial" panose="020B0604020202020204" pitchFamily="34" charset="0"/>
                        </a:rPr>
                        <a:t>Low Time-to-Steady-State value</a:t>
                      </a:r>
                      <a:endParaRPr lang="ru-RU" sz="1800" dirty="0">
                        <a:effectLst/>
                        <a:latin typeface="Arial" panose="020B0604020202020204" pitchFamily="34" charset="0"/>
                        <a:ea typeface="Calibri"/>
                        <a:cs typeface="Arial" panose="020B0604020202020204" pitchFamily="34"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800" dirty="0">
                          <a:effectLst/>
                          <a:latin typeface="Arial" panose="020B0604020202020204" pitchFamily="34" charset="0"/>
                          <a:ea typeface="Calibri"/>
                          <a:cs typeface="Arial" panose="020B0604020202020204" pitchFamily="34" charset="0"/>
                        </a:rPr>
                        <a:t>The rate of nucleation and the rate of particle removal from the system are low with respect to the total number of crystals</a:t>
                      </a:r>
                      <a:endParaRPr lang="ru-RU" sz="1800" dirty="0">
                        <a:effectLst/>
                        <a:latin typeface="Arial" panose="020B0604020202020204" pitchFamily="34" charset="0"/>
                        <a:ea typeface="Calibri"/>
                        <a:cs typeface="Arial" panose="020B0604020202020204" pitchFamily="34"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pPr algn="just">
                        <a:spcAft>
                          <a:spcPts val="0"/>
                        </a:spcAft>
                      </a:pPr>
                      <a:r>
                        <a:rPr lang="en-US" sz="1800" dirty="0">
                          <a:effectLst/>
                          <a:latin typeface="Arial" panose="020B0604020202020204" pitchFamily="34" charset="0"/>
                          <a:ea typeface="Calibri"/>
                          <a:cs typeface="Arial" panose="020B0604020202020204" pitchFamily="34" charset="0"/>
                        </a:rPr>
                        <a:t>Inability to directly measure key parameters</a:t>
                      </a:r>
                      <a:endParaRPr lang="ru-RU" sz="1800" dirty="0">
                        <a:effectLst/>
                        <a:latin typeface="Arial" panose="020B0604020202020204" pitchFamily="34" charset="0"/>
                        <a:ea typeface="Calibri"/>
                        <a:cs typeface="Arial" panose="020B0604020202020204" pitchFamily="34"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800" dirty="0">
                          <a:effectLst/>
                          <a:latin typeface="Arial" panose="020B0604020202020204" pitchFamily="34" charset="0"/>
                          <a:ea typeface="Calibri"/>
                          <a:cs typeface="Arial" panose="020B0604020202020204" pitchFamily="34" charset="0"/>
                        </a:rPr>
                        <a:t>Key parameters such as the quality of the crystal surface, the number of true nuclei and active surface area cannot be measured directly</a:t>
                      </a:r>
                      <a:endParaRPr lang="ru-RU" sz="1800" dirty="0">
                        <a:effectLst/>
                        <a:latin typeface="Arial" panose="020B0604020202020204" pitchFamily="34" charset="0"/>
                        <a:ea typeface="Calibri"/>
                        <a:cs typeface="Arial" panose="020B0604020202020204" pitchFamily="34"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pPr algn="just">
                        <a:spcAft>
                          <a:spcPts val="0"/>
                        </a:spcAft>
                      </a:pPr>
                      <a:r>
                        <a:rPr lang="en-US" sz="1800" dirty="0">
                          <a:effectLst/>
                          <a:latin typeface="Arial" panose="020B0604020202020204" pitchFamily="34" charset="0"/>
                          <a:ea typeface="Calibri"/>
                          <a:cs typeface="Arial" panose="020B0604020202020204" pitchFamily="34" charset="0"/>
                        </a:rPr>
                        <a:t>Big difference in sampling time intervals of parameters</a:t>
                      </a:r>
                      <a:endParaRPr lang="ru-RU" sz="1800" dirty="0">
                        <a:effectLst/>
                        <a:latin typeface="Arial" panose="020B0604020202020204" pitchFamily="34" charset="0"/>
                        <a:ea typeface="Calibri"/>
                        <a:cs typeface="Arial" panose="020B0604020202020204" pitchFamily="34"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800" dirty="0">
                          <a:effectLst/>
                          <a:latin typeface="Arial" panose="020B0604020202020204" pitchFamily="34" charset="0"/>
                          <a:ea typeface="Calibri"/>
                          <a:cs typeface="Arial" panose="020B0604020202020204" pitchFamily="34" charset="0"/>
                        </a:rPr>
                        <a:t>Flow is measured in intervals of minutes; A/C and temperature are measured in hours; PSD is measured in days or weeks</a:t>
                      </a:r>
                      <a:endParaRPr lang="ru-RU" sz="1800" dirty="0">
                        <a:effectLst/>
                        <a:latin typeface="Arial" panose="020B0604020202020204" pitchFamily="34" charset="0"/>
                        <a:ea typeface="Calibri"/>
                        <a:cs typeface="Arial" panose="020B0604020202020204" pitchFamily="34"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pPr algn="just">
                        <a:spcAft>
                          <a:spcPts val="0"/>
                        </a:spcAft>
                      </a:pPr>
                      <a:r>
                        <a:rPr lang="en-US" sz="1800" dirty="0">
                          <a:effectLst/>
                          <a:latin typeface="Arial" panose="020B0604020202020204" pitchFamily="34" charset="0"/>
                          <a:ea typeface="Calibri"/>
                          <a:cs typeface="Arial" panose="020B0604020202020204" pitchFamily="34" charset="0"/>
                        </a:rPr>
                        <a:t>Presence of parameters with a strong functional correlation</a:t>
                      </a:r>
                      <a:endParaRPr lang="ru-RU" sz="1800" dirty="0">
                        <a:effectLst/>
                        <a:latin typeface="Arial" panose="020B0604020202020204" pitchFamily="34" charset="0"/>
                        <a:ea typeface="Calibri"/>
                        <a:cs typeface="Arial" panose="020B0604020202020204" pitchFamily="34"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800" dirty="0">
                          <a:effectLst/>
                          <a:latin typeface="Arial" panose="020B0604020202020204" pitchFamily="34" charset="0"/>
                          <a:ea typeface="Calibri"/>
                          <a:cs typeface="Arial" panose="020B0604020202020204" pitchFamily="34" charset="0"/>
                        </a:rPr>
                        <a:t>Chemical recovery and PSD are functionally related, i.e. crystal coarsening causes decrease in recovery and vice versa, making  their simultaneous control challenging</a:t>
                      </a:r>
                      <a:endParaRPr lang="ru-RU" sz="1800" dirty="0">
                        <a:effectLst/>
                        <a:latin typeface="Arial" panose="020B0604020202020204" pitchFamily="34" charset="0"/>
                        <a:ea typeface="Calibri"/>
                        <a:cs typeface="Arial" panose="020B0604020202020204" pitchFamily="34"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790723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9934F25-F433-4C47-B404-340F0DB35976}"/>
              </a:ext>
            </a:extLst>
          </p:cNvPr>
          <p:cNvSpPr>
            <a:spLocks noGrp="1"/>
          </p:cNvSpPr>
          <p:nvPr>
            <p:ph type="title"/>
          </p:nvPr>
        </p:nvSpPr>
        <p:spPr>
          <a:xfrm>
            <a:off x="516964" y="269882"/>
            <a:ext cx="7647322" cy="1297661"/>
          </a:xfrm>
        </p:spPr>
        <p:txBody>
          <a:bodyPr/>
          <a:lstStyle/>
          <a:p>
            <a:r>
              <a:rPr lang="en-US" sz="2800" dirty="0"/>
              <a:t>Two Methods of Simulation</a:t>
            </a:r>
            <a:endParaRPr lang="en-US" dirty="0"/>
          </a:p>
        </p:txBody>
      </p:sp>
      <p:sp>
        <p:nvSpPr>
          <p:cNvPr id="10" name="Espaço Reservado para Conteúdo 3">
            <a:extLst>
              <a:ext uri="{FF2B5EF4-FFF2-40B4-BE49-F238E27FC236}">
                <a16:creationId xmlns:a16="http://schemas.microsoft.com/office/drawing/2014/main" id="{65EB1D79-351C-4B6A-8F85-E371AFC3C999}"/>
              </a:ext>
            </a:extLst>
          </p:cNvPr>
          <p:cNvSpPr txBox="1">
            <a:spLocks/>
          </p:cNvSpPr>
          <p:nvPr/>
        </p:nvSpPr>
        <p:spPr bwMode="auto">
          <a:xfrm>
            <a:off x="596927" y="1740928"/>
            <a:ext cx="10755260" cy="41506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35" indent="-342935" algn="l" rtl="0" eaLnBrk="0" fontAlgn="base" hangingPunct="0">
              <a:spcBef>
                <a:spcPct val="20000"/>
              </a:spcBef>
              <a:spcAft>
                <a:spcPct val="0"/>
              </a:spcAft>
              <a:buClrTx/>
              <a:buSzPct val="100000"/>
              <a:buFont typeface="Arial" charset="0"/>
              <a:buChar char="•"/>
              <a:defRPr sz="2400" b="1" kern="1200">
                <a:solidFill>
                  <a:schemeClr val="tx1"/>
                </a:solidFill>
                <a:latin typeface="Arial" pitchFamily="34" charset="0"/>
                <a:ea typeface="+mn-ea"/>
                <a:cs typeface="+mn-cs"/>
              </a:defRPr>
            </a:lvl1pPr>
            <a:lvl2pPr marL="743025" indent="-285779" algn="l" rtl="0" eaLnBrk="0" fontAlgn="base" hangingPunct="0">
              <a:spcBef>
                <a:spcPct val="20000"/>
              </a:spcBef>
              <a:spcAft>
                <a:spcPct val="0"/>
              </a:spcAft>
              <a:buClrTx/>
              <a:buSzPct val="100000"/>
              <a:buFont typeface="Arial" charset="0"/>
              <a:buChar char="–"/>
              <a:defRPr sz="2000" b="1" kern="1200">
                <a:solidFill>
                  <a:schemeClr val="tx1"/>
                </a:solidFill>
                <a:latin typeface="Arial" pitchFamily="34" charset="0"/>
                <a:ea typeface="+mn-ea"/>
                <a:cs typeface="+mn-cs"/>
              </a:defRPr>
            </a:lvl2pPr>
            <a:lvl3pPr marL="1143114" indent="-228623" algn="l" rtl="0" eaLnBrk="0" fontAlgn="base" hangingPunct="0">
              <a:spcBef>
                <a:spcPct val="20000"/>
              </a:spcBef>
              <a:spcAft>
                <a:spcPct val="0"/>
              </a:spcAft>
              <a:buClrTx/>
              <a:buSzPct val="100000"/>
              <a:buFont typeface="Arial" charset="0"/>
              <a:buChar char="•"/>
              <a:defRPr kern="1200">
                <a:solidFill>
                  <a:schemeClr val="tx1"/>
                </a:solidFill>
                <a:latin typeface="Arial" pitchFamily="34" charset="0"/>
                <a:ea typeface="+mn-ea"/>
                <a:cs typeface="+mn-cs"/>
              </a:defRPr>
            </a:lvl3pPr>
            <a:lvl4pPr marL="1600360" indent="-228623" algn="l" rtl="0" eaLnBrk="0" fontAlgn="base" hangingPunct="0">
              <a:spcBef>
                <a:spcPct val="20000"/>
              </a:spcBef>
              <a:spcAft>
                <a:spcPct val="0"/>
              </a:spcAft>
              <a:buClrTx/>
              <a:buSzPct val="100000"/>
              <a:buFont typeface="Arial" charset="0"/>
              <a:buChar char="–"/>
              <a:defRPr sz="1600" kern="1200">
                <a:solidFill>
                  <a:schemeClr val="tx1"/>
                </a:solidFill>
                <a:latin typeface="Arial" pitchFamily="34" charset="0"/>
                <a:ea typeface="+mn-ea"/>
                <a:cs typeface="+mn-cs"/>
              </a:defRPr>
            </a:lvl4pPr>
            <a:lvl5pPr marL="2057606" indent="-228623" algn="l" rtl="0" eaLnBrk="0" fontAlgn="base" hangingPunct="0">
              <a:spcBef>
                <a:spcPct val="20000"/>
              </a:spcBef>
              <a:spcAft>
                <a:spcPct val="0"/>
              </a:spcAft>
              <a:buClrTx/>
              <a:buSzPct val="120000"/>
              <a:buFont typeface="Arial" charset="0"/>
              <a:buChar char="•"/>
              <a:defRPr sz="1600" kern="1200">
                <a:solidFill>
                  <a:schemeClr val="tx1"/>
                </a:solidFill>
                <a:latin typeface="Arial" pitchFamily="34" charset="0"/>
                <a:ea typeface="+mn-ea"/>
                <a:cs typeface="+mn-cs"/>
              </a:defRPr>
            </a:lvl5pPr>
            <a:lvl6pPr marL="2514852" indent="-228623" algn="l" defTabSz="91449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8" indent="-228623" algn="l" defTabSz="91449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4" indent="-228623" algn="l" defTabSz="91449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l" defTabSz="91449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dirty="0">
                <a:latin typeface="Arial" charset="0"/>
              </a:rPr>
              <a:t>Population Balance Model</a:t>
            </a:r>
          </a:p>
          <a:p>
            <a:pPr lvl="1" eaLnBrk="1" hangingPunct="1"/>
            <a:r>
              <a:rPr lang="en-US" dirty="0">
                <a:latin typeface="Arial" charset="0"/>
              </a:rPr>
              <a:t>Advantages</a:t>
            </a:r>
          </a:p>
          <a:p>
            <a:pPr lvl="2" eaLnBrk="1" hangingPunct="1"/>
            <a:r>
              <a:rPr lang="en-US" sz="1800" dirty="0">
                <a:latin typeface="Arial" charset="0"/>
              </a:rPr>
              <a:t>Strong physical and chemical principles, user friendliness</a:t>
            </a:r>
          </a:p>
          <a:p>
            <a:pPr lvl="1" eaLnBrk="1" hangingPunct="1"/>
            <a:r>
              <a:rPr lang="en-US" dirty="0">
                <a:latin typeface="Arial" charset="0"/>
              </a:rPr>
              <a:t>Disadvantages</a:t>
            </a:r>
          </a:p>
          <a:p>
            <a:pPr lvl="2" eaLnBrk="1" hangingPunct="1"/>
            <a:r>
              <a:rPr lang="en-US" sz="1800" dirty="0">
                <a:latin typeface="Arial" charset="0"/>
              </a:rPr>
              <a:t>High computational costs, complexity (for tuning)</a:t>
            </a:r>
          </a:p>
          <a:p>
            <a:pPr eaLnBrk="1" hangingPunct="1"/>
            <a:r>
              <a:rPr lang="en-US" dirty="0">
                <a:latin typeface="Arial" charset="0"/>
              </a:rPr>
              <a:t>Deep Learning Method</a:t>
            </a:r>
          </a:p>
          <a:p>
            <a:pPr lvl="1" eaLnBrk="1" hangingPunct="1"/>
            <a:r>
              <a:rPr lang="en-US" dirty="0">
                <a:latin typeface="Arial" charset="0"/>
              </a:rPr>
              <a:t>Advantages</a:t>
            </a:r>
          </a:p>
          <a:p>
            <a:pPr lvl="2" eaLnBrk="1" hangingPunct="1"/>
            <a:r>
              <a:rPr lang="en-US" sz="1800" dirty="0">
                <a:latin typeface="Arial" charset="0"/>
              </a:rPr>
              <a:t>Great generalizing ability, high performance</a:t>
            </a:r>
          </a:p>
          <a:p>
            <a:pPr lvl="1" eaLnBrk="1" hangingPunct="1"/>
            <a:r>
              <a:rPr lang="en-US" dirty="0">
                <a:latin typeface="Arial" charset="0"/>
              </a:rPr>
              <a:t>Disadvantages</a:t>
            </a:r>
          </a:p>
          <a:p>
            <a:pPr lvl="2" eaLnBrk="1" hangingPunct="1"/>
            <a:r>
              <a:rPr lang="en-US" sz="1800" dirty="0">
                <a:latin typeface="Arial" charset="0"/>
              </a:rPr>
              <a:t>Impossibility of interpreting the forecast, loss of quality with time</a:t>
            </a:r>
            <a:endParaRPr lang="en-US" dirty="0"/>
          </a:p>
        </p:txBody>
      </p:sp>
    </p:spTree>
    <p:extLst>
      <p:ext uri="{BB962C8B-B14F-4D97-AF65-F5344CB8AC3E}">
        <p14:creationId xmlns:p14="http://schemas.microsoft.com/office/powerpoint/2010/main" val="23977521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26D4F47-0B98-4263-B45B-3F8AED874C58}"/>
              </a:ext>
            </a:extLst>
          </p:cNvPr>
          <p:cNvSpPr>
            <a:spLocks noGrp="1"/>
          </p:cNvSpPr>
          <p:nvPr>
            <p:ph type="title"/>
          </p:nvPr>
        </p:nvSpPr>
        <p:spPr/>
        <p:txBody>
          <a:bodyPr/>
          <a:lstStyle/>
          <a:p>
            <a:r>
              <a:rPr lang="pt-BR" dirty="0"/>
              <a:t>Classical </a:t>
            </a:r>
            <a:r>
              <a:rPr lang="en-US" sz="2800" dirty="0"/>
              <a:t>Population Balance Model</a:t>
            </a:r>
            <a:endParaRPr lang="en-US" dirty="0"/>
          </a:p>
        </p:txBody>
      </p:sp>
      <mc:AlternateContent xmlns:mc="http://schemas.openxmlformats.org/markup-compatibility/2006" xmlns:a14="http://schemas.microsoft.com/office/drawing/2010/main">
        <mc:Choice Requires="a14">
          <p:sp>
            <p:nvSpPr>
              <p:cNvPr id="5" name="Прямоугольник 4"/>
              <p:cNvSpPr/>
              <p:nvPr/>
            </p:nvSpPr>
            <p:spPr>
              <a:xfrm>
                <a:off x="430135" y="1935870"/>
                <a:ext cx="3065839" cy="635367"/>
              </a:xfrm>
              <a:prstGeom prst="rect">
                <a:avLst/>
              </a:prstGeom>
            </p:spPr>
            <p:txBody>
              <a:bodyPr wrap="none">
                <a:spAutoFit/>
              </a:bodyPr>
              <a:lstStyle/>
              <a:p>
                <a14:m>
                  <m:oMath xmlns:m="http://schemas.openxmlformats.org/officeDocument/2006/math">
                    <m:f>
                      <m:fPr>
                        <m:ctrlPr>
                          <a:rPr lang="ru-RU" sz="2400" i="1">
                            <a:latin typeface="Cambria Math" panose="02040503050406030204" pitchFamily="18" charset="0"/>
                          </a:rPr>
                        </m:ctrlPr>
                      </m:fPr>
                      <m:num>
                        <m:r>
                          <a:rPr lang="en-GB" sz="2400" i="1">
                            <a:latin typeface="Cambria Math"/>
                          </a:rPr>
                          <m:t>𝜕</m:t>
                        </m:r>
                        <m:sSub>
                          <m:sSubPr>
                            <m:ctrlPr>
                              <a:rPr lang="ru-RU" sz="2400" i="1">
                                <a:latin typeface="Cambria Math" panose="02040503050406030204" pitchFamily="18" charset="0"/>
                              </a:rPr>
                            </m:ctrlPr>
                          </m:sSubPr>
                          <m:e>
                            <m:r>
                              <a:rPr lang="en-GB" sz="2400" i="1">
                                <a:latin typeface="Cambria Math"/>
                              </a:rPr>
                              <m:t>𝑛</m:t>
                            </m:r>
                          </m:e>
                          <m:sub>
                            <m:r>
                              <a:rPr lang="en-GB" sz="2400" i="1">
                                <a:latin typeface="Cambria Math"/>
                              </a:rPr>
                              <m:t>𝑖</m:t>
                            </m:r>
                          </m:sub>
                        </m:sSub>
                      </m:num>
                      <m:den>
                        <m:r>
                          <a:rPr lang="en-GB" sz="2400" i="1">
                            <a:latin typeface="Cambria Math"/>
                          </a:rPr>
                          <m:t>𝜕</m:t>
                        </m:r>
                        <m:r>
                          <a:rPr lang="en-GB" sz="2400" i="1">
                            <a:latin typeface="Cambria Math"/>
                          </a:rPr>
                          <m:t>𝑡</m:t>
                        </m:r>
                      </m:den>
                    </m:f>
                    <m:r>
                      <a:rPr lang="en-GB" sz="2400">
                        <a:latin typeface="Cambria Math"/>
                      </a:rPr>
                      <m:t>+</m:t>
                    </m:r>
                    <m:r>
                      <a:rPr lang="en-GB" sz="2400" i="1">
                        <a:latin typeface="Cambria Math"/>
                      </a:rPr>
                      <m:t>𝐺</m:t>
                    </m:r>
                    <m:f>
                      <m:fPr>
                        <m:ctrlPr>
                          <a:rPr lang="ru-RU" sz="2400" i="1">
                            <a:latin typeface="Cambria Math" panose="02040503050406030204" pitchFamily="18" charset="0"/>
                          </a:rPr>
                        </m:ctrlPr>
                      </m:fPr>
                      <m:num>
                        <m:r>
                          <a:rPr lang="en-GB" sz="2400" i="1">
                            <a:latin typeface="Cambria Math"/>
                          </a:rPr>
                          <m:t>𝜕</m:t>
                        </m:r>
                        <m:sSub>
                          <m:sSubPr>
                            <m:ctrlPr>
                              <a:rPr lang="ru-RU" sz="2400" i="1">
                                <a:latin typeface="Cambria Math" panose="02040503050406030204" pitchFamily="18" charset="0"/>
                              </a:rPr>
                            </m:ctrlPr>
                          </m:sSubPr>
                          <m:e>
                            <m:r>
                              <a:rPr lang="en-GB" sz="2400" i="1">
                                <a:latin typeface="Cambria Math"/>
                              </a:rPr>
                              <m:t>𝑛</m:t>
                            </m:r>
                          </m:e>
                          <m:sub>
                            <m:r>
                              <a:rPr lang="en-GB" sz="2400" i="1">
                                <a:latin typeface="Cambria Math"/>
                              </a:rPr>
                              <m:t>𝑖</m:t>
                            </m:r>
                          </m:sub>
                        </m:sSub>
                      </m:num>
                      <m:den>
                        <m:r>
                          <a:rPr lang="en-GB" sz="2400" i="1">
                            <a:latin typeface="Cambria Math"/>
                          </a:rPr>
                          <m:t>𝜕</m:t>
                        </m:r>
                        <m:r>
                          <a:rPr lang="en-GB" sz="2400" i="1">
                            <a:latin typeface="Cambria Math"/>
                          </a:rPr>
                          <m:t>𝑢</m:t>
                        </m:r>
                      </m:den>
                    </m:f>
                    <m:r>
                      <a:rPr lang="en-GB" sz="2400">
                        <a:latin typeface="Cambria Math"/>
                      </a:rPr>
                      <m:t>=</m:t>
                    </m:r>
                    <m:sSub>
                      <m:sSubPr>
                        <m:ctrlPr>
                          <a:rPr lang="ru-RU" sz="2400" i="1">
                            <a:latin typeface="Cambria Math" panose="02040503050406030204" pitchFamily="18" charset="0"/>
                          </a:rPr>
                        </m:ctrlPr>
                      </m:sSubPr>
                      <m:e>
                        <m:r>
                          <a:rPr lang="en-GB" sz="2400" i="1">
                            <a:latin typeface="Cambria Math"/>
                          </a:rPr>
                          <m:t>𝐵</m:t>
                        </m:r>
                      </m:e>
                      <m:sub>
                        <m:r>
                          <a:rPr lang="en-GB" sz="2400" i="1">
                            <a:latin typeface="Cambria Math"/>
                          </a:rPr>
                          <m:t>𝑖</m:t>
                        </m:r>
                      </m:sub>
                    </m:sSub>
                    <m:r>
                      <a:rPr lang="en-GB" sz="2400" i="1">
                        <a:latin typeface="Cambria Math"/>
                      </a:rPr>
                      <m:t>−</m:t>
                    </m:r>
                    <m:sSub>
                      <m:sSubPr>
                        <m:ctrlPr>
                          <a:rPr lang="ru-RU" sz="2400" i="1">
                            <a:latin typeface="Cambria Math" panose="02040503050406030204" pitchFamily="18" charset="0"/>
                          </a:rPr>
                        </m:ctrlPr>
                      </m:sSubPr>
                      <m:e>
                        <m:r>
                          <a:rPr lang="en-GB" sz="2400" i="1">
                            <a:latin typeface="Cambria Math"/>
                          </a:rPr>
                          <m:t>𝐷</m:t>
                        </m:r>
                      </m:e>
                      <m:sub>
                        <m:r>
                          <a:rPr lang="en-GB" sz="2400" i="1">
                            <a:latin typeface="Cambria Math"/>
                          </a:rPr>
                          <m:t>𝑖</m:t>
                        </m:r>
                      </m:sub>
                    </m:sSub>
                  </m:oMath>
                </a14:m>
                <a:r>
                  <a:rPr lang="en-GB" sz="2400" dirty="0"/>
                  <a:t>, </a:t>
                </a:r>
                <a:endParaRPr lang="ru-RU" sz="2400" dirty="0"/>
              </a:p>
            </p:txBody>
          </p:sp>
        </mc:Choice>
        <mc:Fallback xmlns="">
          <p:sp>
            <p:nvSpPr>
              <p:cNvPr id="5" name="Прямоугольник 4"/>
              <p:cNvSpPr>
                <a:spLocks noRot="1" noChangeAspect="1" noMove="1" noResize="1" noEditPoints="1" noAdjustHandles="1" noChangeArrowheads="1" noChangeShapeType="1" noTextEdit="1"/>
              </p:cNvSpPr>
              <p:nvPr/>
            </p:nvSpPr>
            <p:spPr>
              <a:xfrm>
                <a:off x="430135" y="1935870"/>
                <a:ext cx="3065839" cy="635367"/>
              </a:xfrm>
              <a:prstGeom prst="rect">
                <a:avLst/>
              </a:prstGeom>
              <a:blipFill>
                <a:blip r:embed="rId2"/>
                <a:stretch>
                  <a:fillRect r="-2191" b="-8654"/>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 name="Прямоугольник 5"/>
              <p:cNvSpPr/>
              <p:nvPr/>
            </p:nvSpPr>
            <p:spPr>
              <a:xfrm>
                <a:off x="4334436" y="1965781"/>
                <a:ext cx="3244286" cy="7688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GB" sz="1800">
                          <a:latin typeface="Cambria Math"/>
                        </a:rPr>
                        <m:t>G</m:t>
                      </m:r>
                      <m:r>
                        <a:rPr lang="en-GB" sz="1800">
                          <a:latin typeface="Cambria Math"/>
                        </a:rPr>
                        <m:t>=</m:t>
                      </m:r>
                      <m:sSub>
                        <m:sSubPr>
                          <m:ctrlPr>
                            <a:rPr lang="ru-RU" sz="1800" i="1">
                              <a:latin typeface="Cambria Math" panose="02040503050406030204" pitchFamily="18" charset="0"/>
                            </a:rPr>
                          </m:ctrlPr>
                        </m:sSubPr>
                        <m:e>
                          <m:r>
                            <m:rPr>
                              <m:sty m:val="p"/>
                            </m:rPr>
                            <a:rPr lang="en-GB" sz="1800">
                              <a:latin typeface="Cambria Math"/>
                            </a:rPr>
                            <m:t>k</m:t>
                          </m:r>
                        </m:e>
                        <m:sub>
                          <m:r>
                            <a:rPr lang="en-GB" sz="1800">
                              <a:latin typeface="Cambria Math"/>
                            </a:rPr>
                            <m:t>0</m:t>
                          </m:r>
                        </m:sub>
                      </m:sSub>
                      <m:r>
                        <m:rPr>
                          <m:sty m:val="p"/>
                        </m:rPr>
                        <a:rPr lang="en-GB" sz="1800">
                          <a:latin typeface="Cambria Math"/>
                        </a:rPr>
                        <m:t>exp</m:t>
                      </m:r>
                      <m:d>
                        <m:dPr>
                          <m:ctrlPr>
                            <a:rPr lang="ru-RU" sz="1800" i="1">
                              <a:latin typeface="Cambria Math" panose="02040503050406030204" pitchFamily="18" charset="0"/>
                            </a:rPr>
                          </m:ctrlPr>
                        </m:dPr>
                        <m:e>
                          <m:f>
                            <m:fPr>
                              <m:ctrlPr>
                                <a:rPr lang="ru-RU" sz="1800" i="1">
                                  <a:latin typeface="Cambria Math" panose="02040503050406030204" pitchFamily="18" charset="0"/>
                                </a:rPr>
                              </m:ctrlPr>
                            </m:fPr>
                            <m:num>
                              <m:sSub>
                                <m:sSubPr>
                                  <m:ctrlPr>
                                    <a:rPr lang="ru-RU" sz="1800" i="1">
                                      <a:latin typeface="Cambria Math" panose="02040503050406030204" pitchFamily="18" charset="0"/>
                                    </a:rPr>
                                  </m:ctrlPr>
                                </m:sSubPr>
                                <m:e>
                                  <m:r>
                                    <m:rPr>
                                      <m:sty m:val="p"/>
                                    </m:rPr>
                                    <a:rPr lang="en-GB" sz="1800">
                                      <a:latin typeface="Cambria Math"/>
                                    </a:rPr>
                                    <m:t>E</m:t>
                                  </m:r>
                                </m:e>
                                <m:sub>
                                  <m:r>
                                    <m:rPr>
                                      <m:sty m:val="p"/>
                                    </m:rPr>
                                    <a:rPr lang="en-GB" sz="1800">
                                      <a:latin typeface="Cambria Math"/>
                                    </a:rPr>
                                    <m:t>act</m:t>
                                  </m:r>
                                </m:sub>
                              </m:sSub>
                            </m:num>
                            <m:den>
                              <m:r>
                                <m:rPr>
                                  <m:sty m:val="p"/>
                                </m:rPr>
                                <a:rPr lang="en-GB" sz="1800">
                                  <a:latin typeface="Cambria Math"/>
                                </a:rPr>
                                <m:t>RT</m:t>
                              </m:r>
                            </m:den>
                          </m:f>
                        </m:e>
                      </m:d>
                      <m:sSup>
                        <m:sSupPr>
                          <m:ctrlPr>
                            <a:rPr lang="ru-RU" sz="1800" i="1">
                              <a:latin typeface="Cambria Math" panose="02040503050406030204" pitchFamily="18" charset="0"/>
                            </a:rPr>
                          </m:ctrlPr>
                        </m:sSupPr>
                        <m:e>
                          <m:d>
                            <m:dPr>
                              <m:ctrlPr>
                                <a:rPr lang="ru-RU" sz="1800" i="1">
                                  <a:latin typeface="Cambria Math" panose="02040503050406030204" pitchFamily="18" charset="0"/>
                                </a:rPr>
                              </m:ctrlPr>
                            </m:dPr>
                            <m:e>
                              <m:f>
                                <m:fPr>
                                  <m:ctrlPr>
                                    <a:rPr lang="ru-RU" sz="1800" i="1">
                                      <a:latin typeface="Cambria Math" panose="02040503050406030204" pitchFamily="18" charset="0"/>
                                    </a:rPr>
                                  </m:ctrlPr>
                                </m:fPr>
                                <m:num>
                                  <m:r>
                                    <m:rPr>
                                      <m:sty m:val="p"/>
                                    </m:rPr>
                                    <a:rPr lang="en-GB" sz="1800">
                                      <a:latin typeface="Cambria Math"/>
                                    </a:rPr>
                                    <m:t>A</m:t>
                                  </m:r>
                                  <m:r>
                                    <a:rPr lang="en-GB" sz="1800" i="1">
                                      <a:latin typeface="Cambria Math"/>
                                    </a:rPr>
                                    <m:t>−</m:t>
                                  </m:r>
                                  <m:sSub>
                                    <m:sSubPr>
                                      <m:ctrlPr>
                                        <a:rPr lang="ru-RU" sz="1800" i="1">
                                          <a:latin typeface="Cambria Math" panose="02040503050406030204" pitchFamily="18" charset="0"/>
                                        </a:rPr>
                                      </m:ctrlPr>
                                    </m:sSubPr>
                                    <m:e>
                                      <m:r>
                                        <m:rPr>
                                          <m:sty m:val="p"/>
                                        </m:rPr>
                                        <a:rPr lang="en-GB" sz="1800">
                                          <a:latin typeface="Cambria Math"/>
                                        </a:rPr>
                                        <m:t>A</m:t>
                                      </m:r>
                                    </m:e>
                                    <m:sub>
                                      <m:r>
                                        <m:rPr>
                                          <m:sty m:val="p"/>
                                        </m:rPr>
                                        <a:rPr lang="en-GB" sz="1800">
                                          <a:latin typeface="Cambria Math"/>
                                        </a:rPr>
                                        <m:t>eq</m:t>
                                      </m:r>
                                    </m:sub>
                                  </m:sSub>
                                </m:num>
                                <m:den>
                                  <m:r>
                                    <a:rPr lang="en-GB" sz="1800">
                                      <a:latin typeface="Cambria Math"/>
                                    </a:rPr>
                                    <m:t>С</m:t>
                                  </m:r>
                                </m:den>
                              </m:f>
                            </m:e>
                          </m:d>
                        </m:e>
                        <m:sup>
                          <m:r>
                            <m:rPr>
                              <m:sty m:val="p"/>
                            </m:rPr>
                            <a:rPr lang="en-GB" sz="1800">
                              <a:latin typeface="Cambria Math"/>
                            </a:rPr>
                            <m:t>z</m:t>
                          </m:r>
                          <m:r>
                            <a:rPr lang="en-GB" sz="1800">
                              <a:latin typeface="Cambria Math"/>
                            </a:rPr>
                            <m:t>1</m:t>
                          </m:r>
                        </m:sup>
                      </m:sSup>
                    </m:oMath>
                  </m:oMathPara>
                </a14:m>
                <a:endParaRPr lang="ru-RU" sz="1800" dirty="0"/>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4334436" y="1965781"/>
                <a:ext cx="3244286" cy="768800"/>
              </a:xfrm>
              <a:prstGeom prst="rect">
                <a:avLst/>
              </a:prstGeom>
              <a:blipFill>
                <a:blip r:embed="rId3"/>
                <a:stretch>
                  <a:fillRect/>
                </a:stretch>
              </a:blipFill>
            </p:spPr>
            <p:txBody>
              <a:bodyPr/>
              <a:lstStyle/>
              <a:p>
                <a:r>
                  <a:rPr lang="ru-RU">
                    <a:noFill/>
                  </a:rPr>
                  <a:t> </a:t>
                </a:r>
              </a:p>
            </p:txBody>
          </p:sp>
        </mc:Fallback>
      </mc:AlternateContent>
      <p:sp>
        <p:nvSpPr>
          <p:cNvPr id="7" name="Прямоугольник 6"/>
          <p:cNvSpPr/>
          <p:nvPr/>
        </p:nvSpPr>
        <p:spPr>
          <a:xfrm>
            <a:off x="232015" y="1567543"/>
            <a:ext cx="3060453" cy="400110"/>
          </a:xfrm>
          <a:prstGeom prst="rect">
            <a:avLst/>
          </a:prstGeom>
        </p:spPr>
        <p:txBody>
          <a:bodyPr wrap="none">
            <a:spAutoFit/>
          </a:bodyPr>
          <a:lstStyle/>
          <a:p>
            <a:r>
              <a:rPr lang="en-GB" sz="2000" b="1" dirty="0"/>
              <a:t>1. Generalized equation</a:t>
            </a:r>
            <a:endParaRPr lang="ru-RU" sz="2000" b="1" dirty="0"/>
          </a:p>
        </p:txBody>
      </p:sp>
      <p:sp>
        <p:nvSpPr>
          <p:cNvPr id="8" name="Прямоугольник 7"/>
          <p:cNvSpPr/>
          <p:nvPr/>
        </p:nvSpPr>
        <p:spPr>
          <a:xfrm>
            <a:off x="4334436" y="1557399"/>
            <a:ext cx="2730235" cy="400110"/>
          </a:xfrm>
          <a:prstGeom prst="rect">
            <a:avLst/>
          </a:prstGeom>
        </p:spPr>
        <p:txBody>
          <a:bodyPr wrap="none">
            <a:spAutoFit/>
          </a:bodyPr>
          <a:lstStyle/>
          <a:p>
            <a:r>
              <a:rPr lang="en-US" sz="2000" b="1" dirty="0"/>
              <a:t>2. Growth rate model</a:t>
            </a:r>
            <a:endParaRPr lang="ru-RU" sz="2000" b="1" dirty="0"/>
          </a:p>
        </p:txBody>
      </p:sp>
      <p:sp>
        <p:nvSpPr>
          <p:cNvPr id="9" name="Прямоугольник 8"/>
          <p:cNvSpPr/>
          <p:nvPr/>
        </p:nvSpPr>
        <p:spPr>
          <a:xfrm>
            <a:off x="250977" y="2788913"/>
            <a:ext cx="3094245" cy="400110"/>
          </a:xfrm>
          <a:prstGeom prst="rect">
            <a:avLst/>
          </a:prstGeom>
        </p:spPr>
        <p:txBody>
          <a:bodyPr wrap="none">
            <a:spAutoFit/>
          </a:bodyPr>
          <a:lstStyle/>
          <a:p>
            <a:r>
              <a:rPr lang="en-US" sz="2000" b="1" dirty="0"/>
              <a:t>3. Agglomeration model</a:t>
            </a:r>
            <a:endParaRPr lang="ru-RU" sz="2000" b="1" dirty="0"/>
          </a:p>
        </p:txBody>
      </p:sp>
      <mc:AlternateContent xmlns:mc="http://schemas.openxmlformats.org/markup-compatibility/2006" xmlns:a14="http://schemas.microsoft.com/office/drawing/2010/main">
        <mc:Choice Requires="a14">
          <p:sp>
            <p:nvSpPr>
              <p:cNvPr id="10" name="Прямоугольник 9"/>
              <p:cNvSpPr/>
              <p:nvPr/>
            </p:nvSpPr>
            <p:spPr>
              <a:xfrm>
                <a:off x="430135" y="3393976"/>
                <a:ext cx="7307450" cy="798808"/>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ru-RU" sz="1800" i="1" smtClean="0">
                              <a:latin typeface="Cambria Math" panose="02040503050406030204" pitchFamily="18" charset="0"/>
                            </a:rPr>
                          </m:ctrlPr>
                        </m:sSubPr>
                        <m:e>
                          <m:d>
                            <m:dPr>
                              <m:begChr m:val=""/>
                              <m:endChr m:val="|"/>
                              <m:ctrlPr>
                                <a:rPr lang="ru-RU" sz="1800" i="1">
                                  <a:latin typeface="Cambria Math" panose="02040503050406030204" pitchFamily="18" charset="0"/>
                                </a:rPr>
                              </m:ctrlPr>
                            </m:dPr>
                            <m:e>
                              <m:f>
                                <m:fPr>
                                  <m:ctrlPr>
                                    <a:rPr lang="ru-RU" sz="1800" i="1">
                                      <a:latin typeface="Cambria Math" panose="02040503050406030204" pitchFamily="18" charset="0"/>
                                    </a:rPr>
                                  </m:ctrlPr>
                                </m:fPr>
                                <m:num>
                                  <m:r>
                                    <a:rPr lang="en-GB" sz="1800">
                                      <a:latin typeface="Cambria Math"/>
                                    </a:rPr>
                                    <m:t>𝜕</m:t>
                                  </m:r>
                                  <m:sSub>
                                    <m:sSubPr>
                                      <m:ctrlPr>
                                        <a:rPr lang="ru-RU" sz="1800" i="1">
                                          <a:latin typeface="Cambria Math" panose="02040503050406030204" pitchFamily="18" charset="0"/>
                                        </a:rPr>
                                      </m:ctrlPr>
                                    </m:sSubPr>
                                    <m:e>
                                      <m:r>
                                        <m:rPr>
                                          <m:sty m:val="p"/>
                                        </m:rPr>
                                        <a:rPr lang="en-GB" sz="1800">
                                          <a:latin typeface="Cambria Math"/>
                                        </a:rPr>
                                        <m:t>n</m:t>
                                      </m:r>
                                    </m:e>
                                    <m:sub>
                                      <m:r>
                                        <m:rPr>
                                          <m:sty m:val="p"/>
                                        </m:rPr>
                                        <a:rPr lang="en-GB" sz="1800">
                                          <a:latin typeface="Cambria Math"/>
                                        </a:rPr>
                                        <m:t>i</m:t>
                                      </m:r>
                                    </m:sub>
                                  </m:sSub>
                                </m:num>
                                <m:den>
                                  <m:r>
                                    <a:rPr lang="en-GB" sz="1800">
                                      <a:latin typeface="Cambria Math"/>
                                    </a:rPr>
                                    <m:t>𝜕</m:t>
                                  </m:r>
                                  <m:r>
                                    <m:rPr>
                                      <m:sty m:val="p"/>
                                    </m:rPr>
                                    <a:rPr lang="en-GB" sz="1800">
                                      <a:latin typeface="Cambria Math"/>
                                    </a:rPr>
                                    <m:t>t</m:t>
                                  </m:r>
                                </m:den>
                              </m:f>
                            </m:e>
                          </m:d>
                        </m:e>
                        <m:sub>
                          <m:r>
                            <m:rPr>
                              <m:sty m:val="p"/>
                            </m:rPr>
                            <a:rPr lang="en-GB" sz="1800">
                              <a:latin typeface="Cambria Math"/>
                            </a:rPr>
                            <m:t>agg</m:t>
                          </m:r>
                        </m:sub>
                      </m:sSub>
                      <m:r>
                        <a:rPr lang="en-GB" sz="1800">
                          <a:latin typeface="Cambria Math"/>
                        </a:rPr>
                        <m:t>=</m:t>
                      </m:r>
                      <m:f>
                        <m:fPr>
                          <m:ctrlPr>
                            <a:rPr lang="ru-RU" sz="1800" i="1">
                              <a:latin typeface="Cambria Math" panose="02040503050406030204" pitchFamily="18" charset="0"/>
                            </a:rPr>
                          </m:ctrlPr>
                        </m:fPr>
                        <m:num>
                          <m:r>
                            <a:rPr lang="en-GB" sz="1800">
                              <a:latin typeface="Cambria Math"/>
                            </a:rPr>
                            <m:t>1</m:t>
                          </m:r>
                        </m:num>
                        <m:den>
                          <m:r>
                            <a:rPr lang="en-GB" sz="1800">
                              <a:latin typeface="Cambria Math"/>
                            </a:rPr>
                            <m:t>2</m:t>
                          </m:r>
                        </m:den>
                      </m:f>
                      <m:nary>
                        <m:naryPr>
                          <m:limLoc m:val="subSup"/>
                          <m:ctrlPr>
                            <a:rPr lang="ru-RU" sz="1800" i="1">
                              <a:latin typeface="Cambria Math" panose="02040503050406030204" pitchFamily="18" charset="0"/>
                            </a:rPr>
                          </m:ctrlPr>
                        </m:naryPr>
                        <m:sub>
                          <m:r>
                            <a:rPr lang="en-GB" sz="1800">
                              <a:latin typeface="Cambria Math"/>
                            </a:rPr>
                            <m:t>0</m:t>
                          </m:r>
                        </m:sub>
                        <m:sup>
                          <m:r>
                            <m:rPr>
                              <m:sty m:val="p"/>
                            </m:rPr>
                            <a:rPr lang="en-GB" sz="1800">
                              <a:latin typeface="Cambria Math"/>
                            </a:rPr>
                            <m:t>v</m:t>
                          </m:r>
                        </m:sup>
                        <m:e>
                          <m:r>
                            <m:rPr>
                              <m:sty m:val="p"/>
                            </m:rPr>
                            <a:rPr lang="en-GB" sz="1800">
                              <a:latin typeface="Cambria Math"/>
                            </a:rPr>
                            <m:t>β</m:t>
                          </m:r>
                          <m:d>
                            <m:dPr>
                              <m:ctrlPr>
                                <a:rPr lang="ru-RU" sz="1800" i="1">
                                  <a:latin typeface="Cambria Math" panose="02040503050406030204" pitchFamily="18" charset="0"/>
                                </a:rPr>
                              </m:ctrlPr>
                            </m:dPr>
                            <m:e>
                              <m:r>
                                <m:rPr>
                                  <m:sty m:val="p"/>
                                </m:rPr>
                                <a:rPr lang="en-GB" sz="1800">
                                  <a:latin typeface="Cambria Math"/>
                                </a:rPr>
                                <m:t>v</m:t>
                              </m:r>
                              <m:r>
                                <a:rPr lang="en-GB" sz="1800" i="1">
                                  <a:latin typeface="Cambria Math"/>
                                </a:rPr>
                                <m:t>−</m:t>
                              </m:r>
                              <m:r>
                                <m:rPr>
                                  <m:sty m:val="p"/>
                                </m:rPr>
                                <a:rPr lang="en-GB" sz="1800">
                                  <a:latin typeface="Cambria Math"/>
                                </a:rPr>
                                <m:t>u</m:t>
                              </m:r>
                              <m:r>
                                <a:rPr lang="en-GB" sz="1800">
                                  <a:latin typeface="Cambria Math"/>
                                </a:rPr>
                                <m:t>,</m:t>
                              </m:r>
                              <m:r>
                                <m:rPr>
                                  <m:sty m:val="p"/>
                                </m:rPr>
                                <a:rPr lang="en-GB" sz="1800">
                                  <a:latin typeface="Cambria Math"/>
                                </a:rPr>
                                <m:t>u</m:t>
                              </m:r>
                            </m:e>
                          </m:d>
                          <m:r>
                            <a:rPr lang="en-GB" sz="1800">
                              <a:latin typeface="Cambria Math"/>
                            </a:rPr>
                            <m:t>∙</m:t>
                          </m:r>
                          <m:r>
                            <m:rPr>
                              <m:sty m:val="p"/>
                            </m:rPr>
                            <a:rPr lang="en-GB" sz="1800">
                              <a:latin typeface="Cambria Math"/>
                            </a:rPr>
                            <m:t>n</m:t>
                          </m:r>
                          <m:d>
                            <m:dPr>
                              <m:ctrlPr>
                                <a:rPr lang="ru-RU" sz="1800" i="1">
                                  <a:latin typeface="Cambria Math" panose="02040503050406030204" pitchFamily="18" charset="0"/>
                                </a:rPr>
                              </m:ctrlPr>
                            </m:dPr>
                            <m:e>
                              <m:r>
                                <m:rPr>
                                  <m:sty m:val="p"/>
                                </m:rPr>
                                <a:rPr lang="en-GB" sz="1800">
                                  <a:latin typeface="Cambria Math"/>
                                </a:rPr>
                                <m:t>v</m:t>
                              </m:r>
                              <m:r>
                                <a:rPr lang="en-GB" sz="1800" i="1">
                                  <a:latin typeface="Cambria Math"/>
                                </a:rPr>
                                <m:t>−</m:t>
                              </m:r>
                              <m:r>
                                <m:rPr>
                                  <m:sty m:val="p"/>
                                </m:rPr>
                                <a:rPr lang="en-GB" sz="1800">
                                  <a:latin typeface="Cambria Math"/>
                                </a:rPr>
                                <m:t>u</m:t>
                              </m:r>
                            </m:e>
                          </m:d>
                          <m:r>
                            <a:rPr lang="en-GB" sz="1800">
                              <a:latin typeface="Cambria Math"/>
                            </a:rPr>
                            <m:t>∙</m:t>
                          </m:r>
                          <m:r>
                            <m:rPr>
                              <m:sty m:val="p"/>
                            </m:rPr>
                            <a:rPr lang="en-GB" sz="1800">
                              <a:latin typeface="Cambria Math"/>
                            </a:rPr>
                            <m:t>n</m:t>
                          </m:r>
                          <m:d>
                            <m:dPr>
                              <m:ctrlPr>
                                <a:rPr lang="ru-RU" sz="1800" i="1">
                                  <a:latin typeface="Cambria Math" panose="02040503050406030204" pitchFamily="18" charset="0"/>
                                </a:rPr>
                              </m:ctrlPr>
                            </m:dPr>
                            <m:e>
                              <m:r>
                                <m:rPr>
                                  <m:sty m:val="p"/>
                                </m:rPr>
                                <a:rPr lang="en-GB" sz="1800">
                                  <a:latin typeface="Cambria Math"/>
                                </a:rPr>
                                <m:t>u</m:t>
                              </m:r>
                            </m:e>
                          </m:d>
                          <m:r>
                            <m:rPr>
                              <m:sty m:val="p"/>
                            </m:rPr>
                            <a:rPr lang="en-GB" sz="1800">
                              <a:latin typeface="Cambria Math"/>
                            </a:rPr>
                            <m:t>du</m:t>
                          </m:r>
                        </m:e>
                      </m:nary>
                      <m:r>
                        <a:rPr lang="en-GB" sz="1800" i="1">
                          <a:latin typeface="Cambria Math"/>
                        </a:rPr>
                        <m:t>−</m:t>
                      </m:r>
                      <m:r>
                        <m:rPr>
                          <m:sty m:val="p"/>
                        </m:rPr>
                        <a:rPr lang="en-GB" sz="1800">
                          <a:latin typeface="Cambria Math"/>
                        </a:rPr>
                        <m:t>n</m:t>
                      </m:r>
                      <m:d>
                        <m:dPr>
                          <m:ctrlPr>
                            <a:rPr lang="en-GB" sz="1800" i="1">
                              <a:latin typeface="Cambria Math" panose="02040503050406030204" pitchFamily="18" charset="0"/>
                            </a:rPr>
                          </m:ctrlPr>
                        </m:dPr>
                        <m:e>
                          <m:r>
                            <m:rPr>
                              <m:sty m:val="p"/>
                            </m:rPr>
                            <a:rPr lang="en-GB" sz="1800">
                              <a:latin typeface="Cambria Math"/>
                            </a:rPr>
                            <m:t>v</m:t>
                          </m:r>
                        </m:e>
                      </m:d>
                      <m:nary>
                        <m:naryPr>
                          <m:limLoc m:val="subSup"/>
                          <m:ctrlPr>
                            <a:rPr lang="ru-RU" sz="1800" i="1">
                              <a:latin typeface="Cambria Math" panose="02040503050406030204" pitchFamily="18" charset="0"/>
                            </a:rPr>
                          </m:ctrlPr>
                        </m:naryPr>
                        <m:sub>
                          <m:r>
                            <a:rPr lang="en-GB" sz="1800">
                              <a:latin typeface="Cambria Math"/>
                            </a:rPr>
                            <m:t>0</m:t>
                          </m:r>
                        </m:sub>
                        <m:sup>
                          <m:r>
                            <m:rPr>
                              <m:sty m:val="p"/>
                            </m:rPr>
                            <a:rPr lang="en-GB" sz="1800">
                              <a:latin typeface="Cambria Math"/>
                            </a:rPr>
                            <m:t>N</m:t>
                          </m:r>
                        </m:sup>
                        <m:e>
                          <m:r>
                            <m:rPr>
                              <m:sty m:val="p"/>
                            </m:rPr>
                            <a:rPr lang="en-GB" sz="1800">
                              <a:latin typeface="Cambria Math"/>
                            </a:rPr>
                            <m:t>β</m:t>
                          </m:r>
                          <m:d>
                            <m:dPr>
                              <m:ctrlPr>
                                <a:rPr lang="en-GB" sz="1800" i="1">
                                  <a:latin typeface="Cambria Math" panose="02040503050406030204" pitchFamily="18" charset="0"/>
                                </a:rPr>
                              </m:ctrlPr>
                            </m:dPr>
                            <m:e>
                              <m:r>
                                <m:rPr>
                                  <m:sty m:val="p"/>
                                </m:rPr>
                                <a:rPr lang="en-GB" sz="1800">
                                  <a:latin typeface="Cambria Math"/>
                                </a:rPr>
                                <m:t>v</m:t>
                              </m:r>
                              <m:r>
                                <a:rPr lang="en-GB" sz="1800">
                                  <a:latin typeface="Cambria Math"/>
                                </a:rPr>
                                <m:t>,</m:t>
                              </m:r>
                              <m:r>
                                <m:rPr>
                                  <m:sty m:val="p"/>
                                </m:rPr>
                                <a:rPr lang="en-GB" sz="1800">
                                  <a:latin typeface="Cambria Math"/>
                                </a:rPr>
                                <m:t>u</m:t>
                              </m:r>
                            </m:e>
                          </m:d>
                          <m:r>
                            <a:rPr lang="en-GB" sz="1800">
                              <a:latin typeface="Cambria Math"/>
                            </a:rPr>
                            <m:t>∙</m:t>
                          </m:r>
                          <m:r>
                            <m:rPr>
                              <m:sty m:val="p"/>
                            </m:rPr>
                            <a:rPr lang="en-GB" sz="1800">
                              <a:latin typeface="Cambria Math"/>
                            </a:rPr>
                            <m:t>n</m:t>
                          </m:r>
                          <m:d>
                            <m:dPr>
                              <m:ctrlPr>
                                <a:rPr lang="en-GB" sz="1800" i="1">
                                  <a:latin typeface="Cambria Math" panose="02040503050406030204" pitchFamily="18" charset="0"/>
                                </a:rPr>
                              </m:ctrlPr>
                            </m:dPr>
                            <m:e>
                              <m:r>
                                <m:rPr>
                                  <m:sty m:val="p"/>
                                </m:rPr>
                                <a:rPr lang="en-GB" sz="1800">
                                  <a:latin typeface="Cambria Math"/>
                                </a:rPr>
                                <m:t>u</m:t>
                              </m:r>
                            </m:e>
                          </m:d>
                          <m:r>
                            <m:rPr>
                              <m:sty m:val="p"/>
                            </m:rPr>
                            <a:rPr lang="en-GB" sz="1800">
                              <a:latin typeface="Cambria Math"/>
                            </a:rPr>
                            <m:t>du</m:t>
                          </m:r>
                        </m:e>
                      </m:nary>
                      <m:r>
                        <a:rPr lang="en-US" sz="1800" b="0" i="1" smtClean="0">
                          <a:latin typeface="Cambria Math"/>
                        </a:rPr>
                        <m:t>,</m:t>
                      </m:r>
                    </m:oMath>
                  </m:oMathPara>
                </a14:m>
                <a:endParaRPr lang="ru-RU" sz="1800" dirty="0"/>
              </a:p>
            </p:txBody>
          </p:sp>
        </mc:Choice>
        <mc:Fallback xmlns="">
          <p:sp>
            <p:nvSpPr>
              <p:cNvPr id="10" name="Прямоугольник 9"/>
              <p:cNvSpPr>
                <a:spLocks noRot="1" noChangeAspect="1" noMove="1" noResize="1" noEditPoints="1" noAdjustHandles="1" noChangeArrowheads="1" noChangeShapeType="1" noTextEdit="1"/>
              </p:cNvSpPr>
              <p:nvPr/>
            </p:nvSpPr>
            <p:spPr>
              <a:xfrm>
                <a:off x="430135" y="3393976"/>
                <a:ext cx="7307450" cy="798808"/>
              </a:xfrm>
              <a:prstGeom prst="rect">
                <a:avLst/>
              </a:prstGeom>
              <a:blipFill>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Прямоугольник 10"/>
              <p:cNvSpPr/>
              <p:nvPr/>
            </p:nvSpPr>
            <p:spPr>
              <a:xfrm>
                <a:off x="7633262" y="3385704"/>
                <a:ext cx="3019288" cy="8081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GB" sz="1800">
                          <a:latin typeface="Cambria Math"/>
                        </a:rPr>
                        <m:t>β</m:t>
                      </m:r>
                      <m:r>
                        <a:rPr lang="en-GB" sz="1800">
                          <a:latin typeface="Cambria Math"/>
                        </a:rPr>
                        <m:t>(</m:t>
                      </m:r>
                      <m:r>
                        <m:rPr>
                          <m:sty m:val="p"/>
                        </m:rPr>
                        <a:rPr lang="en-GB" sz="1800">
                          <a:latin typeface="Cambria Math"/>
                        </a:rPr>
                        <m:t>v</m:t>
                      </m:r>
                      <m:r>
                        <a:rPr lang="en-GB" sz="1800">
                          <a:latin typeface="Cambria Math"/>
                        </a:rPr>
                        <m:t>,</m:t>
                      </m:r>
                      <m:r>
                        <m:rPr>
                          <m:sty m:val="p"/>
                        </m:rPr>
                        <a:rPr lang="en-GB" sz="1800">
                          <a:latin typeface="Cambria Math"/>
                        </a:rPr>
                        <m:t>u</m:t>
                      </m:r>
                      <m:r>
                        <a:rPr lang="en-GB" sz="1800">
                          <a:latin typeface="Cambria Math"/>
                        </a:rPr>
                        <m:t>)=</m:t>
                      </m:r>
                      <m:sSub>
                        <m:sSubPr>
                          <m:ctrlPr>
                            <a:rPr lang="ru-RU" sz="1800" i="1">
                              <a:latin typeface="Cambria Math" panose="02040503050406030204" pitchFamily="18" charset="0"/>
                            </a:rPr>
                          </m:ctrlPr>
                        </m:sSubPr>
                        <m:e>
                          <m:r>
                            <m:rPr>
                              <m:sty m:val="p"/>
                            </m:rPr>
                            <a:rPr lang="en-GB" sz="1800">
                              <a:latin typeface="Cambria Math"/>
                            </a:rPr>
                            <m:t>k</m:t>
                          </m:r>
                        </m:e>
                        <m:sub>
                          <m:r>
                            <m:rPr>
                              <m:sty m:val="p"/>
                            </m:rPr>
                            <a:rPr lang="en-GB" sz="1800">
                              <a:latin typeface="Cambria Math"/>
                            </a:rPr>
                            <m:t>c</m:t>
                          </m:r>
                        </m:sub>
                      </m:sSub>
                      <m:f>
                        <m:fPr>
                          <m:ctrlPr>
                            <a:rPr lang="ru-RU" sz="1800" i="1">
                              <a:latin typeface="Cambria Math" panose="02040503050406030204" pitchFamily="18" charset="0"/>
                            </a:rPr>
                          </m:ctrlPr>
                        </m:fPr>
                        <m:num>
                          <m:r>
                            <m:rPr>
                              <m:sty m:val="p"/>
                            </m:rPr>
                            <a:rPr lang="en-GB" sz="1800">
                              <a:latin typeface="Cambria Math"/>
                            </a:rPr>
                            <m:t>G</m:t>
                          </m:r>
                        </m:num>
                        <m:den>
                          <m:sSub>
                            <m:sSubPr>
                              <m:ctrlPr>
                                <a:rPr lang="ru-RU" sz="1800" i="1">
                                  <a:latin typeface="Cambria Math" panose="02040503050406030204" pitchFamily="18" charset="0"/>
                                </a:rPr>
                              </m:ctrlPr>
                            </m:sSubPr>
                            <m:e>
                              <m:r>
                                <m:rPr>
                                  <m:sty m:val="p"/>
                                </m:rPr>
                                <a:rPr lang="en-GB" sz="1800">
                                  <a:latin typeface="Cambria Math"/>
                                </a:rPr>
                                <m:t>β</m:t>
                              </m:r>
                            </m:e>
                            <m:sub>
                              <m:r>
                                <a:rPr lang="en-GB" sz="1800">
                                  <a:latin typeface="Cambria Math"/>
                                </a:rPr>
                                <m:t>4</m:t>
                              </m:r>
                            </m:sub>
                          </m:sSub>
                          <m:d>
                            <m:dPr>
                              <m:ctrlPr>
                                <a:rPr lang="ru-RU" sz="1800" i="1">
                                  <a:latin typeface="Cambria Math" panose="02040503050406030204" pitchFamily="18" charset="0"/>
                                </a:rPr>
                              </m:ctrlPr>
                            </m:dPr>
                            <m:e>
                              <m:sSubSup>
                                <m:sSubSupPr>
                                  <m:ctrlPr>
                                    <a:rPr lang="ru-RU" sz="1800" i="1">
                                      <a:latin typeface="Cambria Math" panose="02040503050406030204" pitchFamily="18" charset="0"/>
                                    </a:rPr>
                                  </m:ctrlPr>
                                </m:sSubSupPr>
                                <m:e>
                                  <m:r>
                                    <m:rPr>
                                      <m:sty m:val="p"/>
                                    </m:rPr>
                                    <a:rPr lang="en-GB" sz="1800">
                                      <a:latin typeface="Cambria Math"/>
                                    </a:rPr>
                                    <m:t>L</m:t>
                                  </m:r>
                                </m:e>
                                <m:sub>
                                  <m:r>
                                    <m:rPr>
                                      <m:sty m:val="p"/>
                                    </m:rPr>
                                    <a:rPr lang="en-GB" sz="1800">
                                      <a:latin typeface="Cambria Math"/>
                                    </a:rPr>
                                    <m:t>v</m:t>
                                  </m:r>
                                </m:sub>
                                <m:sup>
                                  <m:r>
                                    <a:rPr lang="en-GB" sz="1800">
                                      <a:latin typeface="Cambria Math"/>
                                    </a:rPr>
                                    <m:t>1/3</m:t>
                                  </m:r>
                                </m:sup>
                              </m:sSubSup>
                              <m:r>
                                <a:rPr lang="en-GB" sz="1800">
                                  <a:latin typeface="Cambria Math"/>
                                </a:rPr>
                                <m:t>+</m:t>
                              </m:r>
                              <m:sSubSup>
                                <m:sSubSupPr>
                                  <m:ctrlPr>
                                    <a:rPr lang="ru-RU" sz="1800" i="1">
                                      <a:latin typeface="Cambria Math" panose="02040503050406030204" pitchFamily="18" charset="0"/>
                                    </a:rPr>
                                  </m:ctrlPr>
                                </m:sSubSupPr>
                                <m:e>
                                  <m:r>
                                    <m:rPr>
                                      <m:sty m:val="p"/>
                                    </m:rPr>
                                    <a:rPr lang="en-GB" sz="1800">
                                      <a:latin typeface="Cambria Math"/>
                                    </a:rPr>
                                    <m:t>L</m:t>
                                  </m:r>
                                </m:e>
                                <m:sub>
                                  <m:r>
                                    <m:rPr>
                                      <m:sty m:val="p"/>
                                    </m:rPr>
                                    <a:rPr lang="en-GB" sz="1800">
                                      <a:latin typeface="Cambria Math"/>
                                    </a:rPr>
                                    <m:t>u</m:t>
                                  </m:r>
                                </m:sub>
                                <m:sup>
                                  <m:r>
                                    <a:rPr lang="en-GB" sz="1800">
                                      <a:latin typeface="Cambria Math"/>
                                    </a:rPr>
                                    <m:t>1/3</m:t>
                                  </m:r>
                                </m:sup>
                              </m:sSubSup>
                            </m:e>
                          </m:d>
                        </m:den>
                      </m:f>
                    </m:oMath>
                  </m:oMathPara>
                </a14:m>
                <a:endParaRPr lang="ru-RU" sz="1800" dirty="0"/>
              </a:p>
            </p:txBody>
          </p:sp>
        </mc:Choice>
        <mc:Fallback xmlns="">
          <p:sp>
            <p:nvSpPr>
              <p:cNvPr id="11" name="Прямоугольник 10"/>
              <p:cNvSpPr>
                <a:spLocks noRot="1" noChangeAspect="1" noMove="1" noResize="1" noEditPoints="1" noAdjustHandles="1" noChangeArrowheads="1" noChangeShapeType="1" noTextEdit="1"/>
              </p:cNvSpPr>
              <p:nvPr/>
            </p:nvSpPr>
            <p:spPr>
              <a:xfrm>
                <a:off x="7633262" y="3385704"/>
                <a:ext cx="3019288" cy="808170"/>
              </a:xfrm>
              <a:prstGeom prst="rect">
                <a:avLst/>
              </a:prstGeom>
              <a:blipFill>
                <a:blip r:embed="rId5"/>
                <a:stretch>
                  <a:fillRect/>
                </a:stretch>
              </a:blipFill>
            </p:spPr>
            <p:txBody>
              <a:bodyPr/>
              <a:lstStyle/>
              <a:p>
                <a:r>
                  <a:rPr lang="ru-RU">
                    <a:noFill/>
                  </a:rPr>
                  <a:t> </a:t>
                </a:r>
              </a:p>
            </p:txBody>
          </p:sp>
        </mc:Fallback>
      </mc:AlternateContent>
      <p:sp>
        <p:nvSpPr>
          <p:cNvPr id="12" name="Прямоугольник 11"/>
          <p:cNvSpPr/>
          <p:nvPr/>
        </p:nvSpPr>
        <p:spPr>
          <a:xfrm>
            <a:off x="232771" y="4555958"/>
            <a:ext cx="3959738" cy="400110"/>
          </a:xfrm>
          <a:prstGeom prst="rect">
            <a:avLst/>
          </a:prstGeom>
        </p:spPr>
        <p:txBody>
          <a:bodyPr wrap="none">
            <a:spAutoFit/>
          </a:bodyPr>
          <a:lstStyle/>
          <a:p>
            <a:r>
              <a:rPr lang="en-GB" sz="2000" b="1" dirty="0"/>
              <a:t>4. </a:t>
            </a:r>
            <a:r>
              <a:rPr lang="en-US" sz="2000" b="1" dirty="0"/>
              <a:t>Se</a:t>
            </a:r>
            <a:r>
              <a:rPr lang="en-GB" sz="2000" b="1" dirty="0" err="1"/>
              <a:t>condary</a:t>
            </a:r>
            <a:r>
              <a:rPr lang="en-GB" sz="2000" b="1" dirty="0"/>
              <a:t> </a:t>
            </a:r>
            <a:r>
              <a:rPr lang="en-US" sz="2000" b="1" dirty="0"/>
              <a:t>nucleation model</a:t>
            </a:r>
            <a:endParaRPr lang="ru-RU" sz="2000" b="1" dirty="0"/>
          </a:p>
        </p:txBody>
      </p:sp>
      <mc:AlternateContent xmlns:mc="http://schemas.openxmlformats.org/markup-compatibility/2006" xmlns:a14="http://schemas.microsoft.com/office/drawing/2010/main">
        <mc:Choice Requires="a14">
          <p:sp>
            <p:nvSpPr>
              <p:cNvPr id="13" name="Прямоугольник 12"/>
              <p:cNvSpPr/>
              <p:nvPr/>
            </p:nvSpPr>
            <p:spPr>
              <a:xfrm>
                <a:off x="4474401" y="4348087"/>
                <a:ext cx="2590270" cy="769378"/>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ru-RU" sz="1800" i="1">
                              <a:latin typeface="Cambria Math" panose="02040503050406030204" pitchFamily="18" charset="0"/>
                            </a:rPr>
                          </m:ctrlPr>
                        </m:sSubPr>
                        <m:e>
                          <m:r>
                            <a:rPr lang="en-US" sz="1800" i="1">
                              <a:latin typeface="Cambria Math"/>
                            </a:rPr>
                            <m:t>𝐵</m:t>
                          </m:r>
                        </m:e>
                        <m:sub>
                          <m:r>
                            <a:rPr lang="en-GB" sz="1800">
                              <a:latin typeface="Cambria Math"/>
                            </a:rPr>
                            <m:t>0</m:t>
                          </m:r>
                        </m:sub>
                      </m:sSub>
                      <m:r>
                        <a:rPr lang="en-GB" sz="1800">
                          <a:latin typeface="Cambria Math"/>
                        </a:rPr>
                        <m:t>=</m:t>
                      </m:r>
                      <m:sSub>
                        <m:sSubPr>
                          <m:ctrlPr>
                            <a:rPr lang="ru-RU" sz="1800" i="1">
                              <a:latin typeface="Cambria Math" panose="02040503050406030204" pitchFamily="18" charset="0"/>
                            </a:rPr>
                          </m:ctrlPr>
                        </m:sSubPr>
                        <m:e>
                          <m:r>
                            <a:rPr lang="en-GB" sz="1800" i="1">
                              <a:latin typeface="Cambria Math"/>
                            </a:rPr>
                            <m:t>𝑘</m:t>
                          </m:r>
                        </m:e>
                        <m:sub>
                          <m:r>
                            <a:rPr lang="en-US" sz="1800" i="1">
                              <a:latin typeface="Cambria Math"/>
                            </a:rPr>
                            <m:t>𝑛</m:t>
                          </m:r>
                        </m:sub>
                      </m:sSub>
                      <m:sSup>
                        <m:sSupPr>
                          <m:ctrlPr>
                            <a:rPr lang="ru-RU" sz="1800" i="1">
                              <a:latin typeface="Cambria Math" panose="02040503050406030204" pitchFamily="18" charset="0"/>
                            </a:rPr>
                          </m:ctrlPr>
                        </m:sSupPr>
                        <m:e>
                          <m:d>
                            <m:dPr>
                              <m:ctrlPr>
                                <a:rPr lang="ru-RU" sz="1800" i="1">
                                  <a:latin typeface="Cambria Math" panose="02040503050406030204" pitchFamily="18" charset="0"/>
                                </a:rPr>
                              </m:ctrlPr>
                            </m:dPr>
                            <m:e>
                              <m:f>
                                <m:fPr>
                                  <m:ctrlPr>
                                    <a:rPr lang="ru-RU" sz="1800" i="1">
                                      <a:latin typeface="Cambria Math" panose="02040503050406030204" pitchFamily="18" charset="0"/>
                                    </a:rPr>
                                  </m:ctrlPr>
                                </m:fPr>
                                <m:num>
                                  <m:r>
                                    <a:rPr lang="en-GB" sz="1800" i="1">
                                      <a:latin typeface="Cambria Math"/>
                                    </a:rPr>
                                    <m:t>𝐴</m:t>
                                  </m:r>
                                  <m:r>
                                    <a:rPr lang="en-GB" sz="1800" i="1">
                                      <a:latin typeface="Cambria Math"/>
                                    </a:rPr>
                                    <m:t>−</m:t>
                                  </m:r>
                                  <m:sSub>
                                    <m:sSubPr>
                                      <m:ctrlPr>
                                        <a:rPr lang="ru-RU" sz="1800" i="1">
                                          <a:latin typeface="Cambria Math" panose="02040503050406030204" pitchFamily="18" charset="0"/>
                                        </a:rPr>
                                      </m:ctrlPr>
                                    </m:sSubPr>
                                    <m:e>
                                      <m:r>
                                        <a:rPr lang="en-GB" sz="1800" i="1">
                                          <a:latin typeface="Cambria Math"/>
                                        </a:rPr>
                                        <m:t>𝐴</m:t>
                                      </m:r>
                                    </m:e>
                                    <m:sub>
                                      <m:r>
                                        <a:rPr lang="en-GB" sz="1800" i="1">
                                          <a:latin typeface="Cambria Math"/>
                                        </a:rPr>
                                        <m:t>𝑒𝑞</m:t>
                                      </m:r>
                                    </m:sub>
                                  </m:sSub>
                                </m:num>
                                <m:den>
                                  <m:r>
                                    <a:rPr lang="en-GB" sz="1800" i="1">
                                      <a:latin typeface="Cambria Math"/>
                                    </a:rPr>
                                    <m:t>𝐶</m:t>
                                  </m:r>
                                </m:den>
                              </m:f>
                            </m:e>
                          </m:d>
                        </m:e>
                        <m:sup>
                          <m:r>
                            <a:rPr lang="en-US" sz="1800" i="1">
                              <a:latin typeface="Cambria Math"/>
                            </a:rPr>
                            <m:t>𝑧</m:t>
                          </m:r>
                          <m:r>
                            <a:rPr lang="en-GB" sz="1800">
                              <a:latin typeface="Cambria Math"/>
                            </a:rPr>
                            <m:t>2</m:t>
                          </m:r>
                        </m:sup>
                      </m:sSup>
                      <m:sSub>
                        <m:sSubPr>
                          <m:ctrlPr>
                            <a:rPr lang="ru-RU" sz="1800" i="1">
                              <a:latin typeface="Cambria Math" panose="02040503050406030204" pitchFamily="18" charset="0"/>
                            </a:rPr>
                          </m:ctrlPr>
                        </m:sSubPr>
                        <m:e>
                          <m:r>
                            <a:rPr lang="en-GB" sz="1800" i="1">
                              <a:latin typeface="Cambria Math"/>
                            </a:rPr>
                            <m:t>𝑆</m:t>
                          </m:r>
                        </m:e>
                        <m:sub>
                          <m:r>
                            <a:rPr lang="en-GB" sz="1800" i="1">
                              <a:latin typeface="Cambria Math"/>
                            </a:rPr>
                            <m:t>𝑠𝑙</m:t>
                          </m:r>
                        </m:sub>
                      </m:sSub>
                    </m:oMath>
                  </m:oMathPara>
                </a14:m>
                <a:endParaRPr lang="ru-RU" sz="1800" dirty="0"/>
              </a:p>
            </p:txBody>
          </p:sp>
        </mc:Choice>
        <mc:Fallback xmlns="">
          <p:sp>
            <p:nvSpPr>
              <p:cNvPr id="13" name="Прямоугольник 12"/>
              <p:cNvSpPr>
                <a:spLocks noRot="1" noChangeAspect="1" noMove="1" noResize="1" noEditPoints="1" noAdjustHandles="1" noChangeArrowheads="1" noChangeShapeType="1" noTextEdit="1"/>
              </p:cNvSpPr>
              <p:nvPr/>
            </p:nvSpPr>
            <p:spPr>
              <a:xfrm>
                <a:off x="4474401" y="4348087"/>
                <a:ext cx="2590270" cy="769378"/>
              </a:xfrm>
              <a:prstGeom prst="rect">
                <a:avLst/>
              </a:prstGeom>
              <a:blipFill>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 name="Прямоугольник 13"/>
              <p:cNvSpPr/>
              <p:nvPr/>
            </p:nvSpPr>
            <p:spPr>
              <a:xfrm>
                <a:off x="3683869" y="5246692"/>
                <a:ext cx="3790397" cy="654346"/>
              </a:xfrm>
              <a:prstGeom prst="rect">
                <a:avLst/>
              </a:prstGeom>
            </p:spPr>
            <p:txBody>
              <a:bodyPr wrap="none">
                <a:spAutoFit/>
              </a:bodyPr>
              <a:lstStyle/>
              <a:p>
                <a14:m>
                  <m:oMath xmlns:m="http://schemas.openxmlformats.org/officeDocument/2006/math">
                    <m:sSub>
                      <m:sSubPr>
                        <m:ctrlPr>
                          <a:rPr lang="ru-RU" sz="2000" i="1">
                            <a:latin typeface="Cambria Math" panose="02040503050406030204" pitchFamily="18" charset="0"/>
                          </a:rPr>
                        </m:ctrlPr>
                      </m:sSubPr>
                      <m:e>
                        <m:d>
                          <m:dPr>
                            <m:begChr m:val=""/>
                            <m:endChr m:val="|"/>
                            <m:ctrlPr>
                              <a:rPr lang="ru-RU" sz="2000" i="1">
                                <a:latin typeface="Cambria Math" panose="02040503050406030204" pitchFamily="18" charset="0"/>
                              </a:rPr>
                            </m:ctrlPr>
                          </m:dPr>
                          <m:e>
                            <m:f>
                              <m:fPr>
                                <m:ctrlPr>
                                  <a:rPr lang="ru-RU" sz="2000" i="1">
                                    <a:latin typeface="Cambria Math" panose="02040503050406030204" pitchFamily="18" charset="0"/>
                                  </a:rPr>
                                </m:ctrlPr>
                              </m:fPr>
                              <m:num>
                                <m:r>
                                  <a:rPr lang="en-GB" sz="2000">
                                    <a:latin typeface="Cambria Math"/>
                                  </a:rPr>
                                  <m:t>𝜕</m:t>
                                </m:r>
                                <m:sSub>
                                  <m:sSubPr>
                                    <m:ctrlPr>
                                      <a:rPr lang="ru-RU" sz="2000" i="1">
                                        <a:latin typeface="Cambria Math" panose="02040503050406030204" pitchFamily="18" charset="0"/>
                                      </a:rPr>
                                    </m:ctrlPr>
                                  </m:sSubPr>
                                  <m:e>
                                    <m:r>
                                      <m:rPr>
                                        <m:sty m:val="p"/>
                                      </m:rPr>
                                      <a:rPr lang="en-GB" sz="2000">
                                        <a:latin typeface="Cambria Math"/>
                                      </a:rPr>
                                      <m:t>n</m:t>
                                    </m:r>
                                  </m:e>
                                  <m:sub>
                                    <m:r>
                                      <m:rPr>
                                        <m:sty m:val="p"/>
                                      </m:rPr>
                                      <a:rPr lang="en-GB" sz="2000">
                                        <a:latin typeface="Cambria Math"/>
                                      </a:rPr>
                                      <m:t>i</m:t>
                                    </m:r>
                                  </m:sub>
                                </m:sSub>
                              </m:num>
                              <m:den>
                                <m:r>
                                  <a:rPr lang="en-GB" sz="2000">
                                    <a:latin typeface="Cambria Math"/>
                                  </a:rPr>
                                  <m:t>𝜕</m:t>
                                </m:r>
                                <m:r>
                                  <m:rPr>
                                    <m:sty m:val="p"/>
                                  </m:rPr>
                                  <a:rPr lang="en-GB" sz="2000">
                                    <a:latin typeface="Cambria Math"/>
                                  </a:rPr>
                                  <m:t>t</m:t>
                                </m:r>
                              </m:den>
                            </m:f>
                          </m:e>
                        </m:d>
                      </m:e>
                      <m:sub>
                        <m:r>
                          <m:rPr>
                            <m:sty m:val="p"/>
                          </m:rPr>
                          <a:rPr lang="en-GB" sz="2000">
                            <a:latin typeface="Cambria Math"/>
                          </a:rPr>
                          <m:t>b</m:t>
                        </m:r>
                        <m:r>
                          <a:rPr lang="en-GB" sz="2000">
                            <a:latin typeface="Cambria Math"/>
                          </a:rPr>
                          <m:t>.</m:t>
                        </m:r>
                        <m:r>
                          <m:rPr>
                            <m:sty m:val="p"/>
                          </m:rPr>
                          <a:rPr lang="en-GB" sz="2000">
                            <a:latin typeface="Cambria Math"/>
                          </a:rPr>
                          <m:t>br</m:t>
                        </m:r>
                      </m:sub>
                    </m:sSub>
                    <m:r>
                      <a:rPr lang="en-GB" sz="2000">
                        <a:latin typeface="Cambria Math"/>
                      </a:rPr>
                      <m:t>=</m:t>
                    </m:r>
                    <m:sSup>
                      <m:sSupPr>
                        <m:ctrlPr>
                          <a:rPr lang="ru-RU" sz="2000" i="1">
                            <a:latin typeface="Cambria Math" panose="02040503050406030204" pitchFamily="18" charset="0"/>
                          </a:rPr>
                        </m:ctrlPr>
                      </m:sSupPr>
                      <m:e>
                        <m:d>
                          <m:dPr>
                            <m:ctrlPr>
                              <a:rPr lang="ru-RU" sz="2000" i="1">
                                <a:latin typeface="Cambria Math" panose="02040503050406030204" pitchFamily="18" charset="0"/>
                              </a:rPr>
                            </m:ctrlPr>
                          </m:dPr>
                          <m:e>
                            <m:f>
                              <m:fPr>
                                <m:ctrlPr>
                                  <a:rPr lang="ru-RU" sz="2000" i="1">
                                    <a:latin typeface="Cambria Math" panose="02040503050406030204" pitchFamily="18" charset="0"/>
                                  </a:rPr>
                                </m:ctrlPr>
                              </m:fPr>
                              <m:num>
                                <m:sSub>
                                  <m:sSubPr>
                                    <m:ctrlPr>
                                      <a:rPr lang="ru-RU" sz="2000" i="1">
                                        <a:latin typeface="Cambria Math" panose="02040503050406030204" pitchFamily="18" charset="0"/>
                                      </a:rPr>
                                    </m:ctrlPr>
                                  </m:sSubPr>
                                  <m:e>
                                    <m:r>
                                      <m:rPr>
                                        <m:sty m:val="p"/>
                                      </m:rPr>
                                      <a:rPr lang="en-GB" sz="2000">
                                        <a:latin typeface="Cambria Math"/>
                                      </a:rPr>
                                      <m:t>L</m:t>
                                    </m:r>
                                  </m:e>
                                  <m:sub>
                                    <m:r>
                                      <m:rPr>
                                        <m:sty m:val="p"/>
                                      </m:rPr>
                                      <a:rPr lang="en-GB" sz="2000">
                                        <a:latin typeface="Cambria Math"/>
                                      </a:rPr>
                                      <m:t>i</m:t>
                                    </m:r>
                                    <m:r>
                                      <a:rPr lang="en-GB" sz="2000">
                                        <a:latin typeface="Cambria Math"/>
                                      </a:rPr>
                                      <m:t>+1</m:t>
                                    </m:r>
                                  </m:sub>
                                </m:sSub>
                              </m:num>
                              <m:den>
                                <m:sSub>
                                  <m:sSubPr>
                                    <m:ctrlPr>
                                      <a:rPr lang="ru-RU" sz="2000" i="1">
                                        <a:latin typeface="Cambria Math" panose="02040503050406030204" pitchFamily="18" charset="0"/>
                                      </a:rPr>
                                    </m:ctrlPr>
                                  </m:sSubPr>
                                  <m:e>
                                    <m:r>
                                      <m:rPr>
                                        <m:sty m:val="p"/>
                                      </m:rPr>
                                      <a:rPr lang="en-GB" sz="2000">
                                        <a:latin typeface="Cambria Math"/>
                                      </a:rPr>
                                      <m:t>L</m:t>
                                    </m:r>
                                  </m:e>
                                  <m:sub>
                                    <m:r>
                                      <m:rPr>
                                        <m:sty m:val="p"/>
                                      </m:rPr>
                                      <a:rPr lang="en-GB" sz="2000">
                                        <a:latin typeface="Cambria Math"/>
                                      </a:rPr>
                                      <m:t>i</m:t>
                                    </m:r>
                                  </m:sub>
                                </m:sSub>
                              </m:den>
                            </m:f>
                          </m:e>
                        </m:d>
                      </m:e>
                      <m:sup>
                        <m:r>
                          <a:rPr lang="en-GB" sz="2000">
                            <a:latin typeface="Cambria Math"/>
                          </a:rPr>
                          <m:t>3</m:t>
                        </m:r>
                      </m:sup>
                    </m:sSup>
                    <m:sSub>
                      <m:sSubPr>
                        <m:ctrlPr>
                          <a:rPr lang="ru-RU" sz="2000" i="1">
                            <a:latin typeface="Cambria Math" panose="02040503050406030204" pitchFamily="18" charset="0"/>
                          </a:rPr>
                        </m:ctrlPr>
                      </m:sSubPr>
                      <m:e>
                        <m:r>
                          <m:rPr>
                            <m:sty m:val="p"/>
                          </m:rPr>
                          <a:rPr lang="en-GB" sz="2000">
                            <a:latin typeface="Cambria Math"/>
                          </a:rPr>
                          <m:t>ϑ</m:t>
                        </m:r>
                      </m:e>
                      <m:sub>
                        <m:r>
                          <m:rPr>
                            <m:sty m:val="p"/>
                          </m:rPr>
                          <a:rPr lang="en-GB" sz="2000">
                            <a:latin typeface="Cambria Math"/>
                          </a:rPr>
                          <m:t>i</m:t>
                        </m:r>
                        <m:r>
                          <a:rPr lang="en-GB" sz="2000">
                            <a:latin typeface="Cambria Math"/>
                          </a:rPr>
                          <m:t>+1</m:t>
                        </m:r>
                      </m:sub>
                    </m:sSub>
                    <m:sSub>
                      <m:sSubPr>
                        <m:ctrlPr>
                          <a:rPr lang="ru-RU" sz="2000" i="1">
                            <a:latin typeface="Cambria Math" panose="02040503050406030204" pitchFamily="18" charset="0"/>
                          </a:rPr>
                        </m:ctrlPr>
                      </m:sSubPr>
                      <m:e>
                        <m:r>
                          <m:rPr>
                            <m:sty m:val="p"/>
                          </m:rPr>
                          <a:rPr lang="en-GB" sz="2000">
                            <a:latin typeface="Cambria Math"/>
                          </a:rPr>
                          <m:t>n</m:t>
                        </m:r>
                      </m:e>
                      <m:sub>
                        <m:r>
                          <m:rPr>
                            <m:sty m:val="p"/>
                          </m:rPr>
                          <a:rPr lang="en-GB" sz="2000">
                            <a:latin typeface="Cambria Math"/>
                          </a:rPr>
                          <m:t>i</m:t>
                        </m:r>
                        <m:r>
                          <a:rPr lang="en-GB" sz="2000">
                            <a:latin typeface="Cambria Math"/>
                          </a:rPr>
                          <m:t>+1</m:t>
                        </m:r>
                      </m:sub>
                    </m:sSub>
                    <m:r>
                      <a:rPr lang="en-GB" sz="2000" i="1">
                        <a:latin typeface="Cambria Math"/>
                      </a:rPr>
                      <m:t>−</m:t>
                    </m:r>
                    <m:sSub>
                      <m:sSubPr>
                        <m:ctrlPr>
                          <a:rPr lang="ru-RU" sz="2000" i="1">
                            <a:latin typeface="Cambria Math" panose="02040503050406030204" pitchFamily="18" charset="0"/>
                          </a:rPr>
                        </m:ctrlPr>
                      </m:sSubPr>
                      <m:e>
                        <m:r>
                          <m:rPr>
                            <m:sty m:val="p"/>
                          </m:rPr>
                          <a:rPr lang="en-GB" sz="2000">
                            <a:latin typeface="Cambria Math"/>
                          </a:rPr>
                          <m:t>ϑ</m:t>
                        </m:r>
                      </m:e>
                      <m:sub>
                        <m:r>
                          <m:rPr>
                            <m:sty m:val="p"/>
                          </m:rPr>
                          <a:rPr lang="en-GB" sz="2000">
                            <a:latin typeface="Cambria Math"/>
                          </a:rPr>
                          <m:t>i</m:t>
                        </m:r>
                      </m:sub>
                    </m:sSub>
                    <m:sSub>
                      <m:sSubPr>
                        <m:ctrlPr>
                          <a:rPr lang="ru-RU" sz="2000" i="1">
                            <a:latin typeface="Cambria Math" panose="02040503050406030204" pitchFamily="18" charset="0"/>
                          </a:rPr>
                        </m:ctrlPr>
                      </m:sSubPr>
                      <m:e>
                        <m:r>
                          <m:rPr>
                            <m:sty m:val="p"/>
                          </m:rPr>
                          <a:rPr lang="en-GB" sz="2000">
                            <a:latin typeface="Cambria Math"/>
                          </a:rPr>
                          <m:t>n</m:t>
                        </m:r>
                      </m:e>
                      <m:sub>
                        <m:r>
                          <m:rPr>
                            <m:sty m:val="p"/>
                          </m:rPr>
                          <a:rPr lang="en-GB" sz="2000">
                            <a:latin typeface="Cambria Math"/>
                          </a:rPr>
                          <m:t>i</m:t>
                        </m:r>
                      </m:sub>
                    </m:sSub>
                  </m:oMath>
                </a14:m>
                <a:r>
                  <a:rPr lang="ru-RU" sz="2000" dirty="0"/>
                  <a:t>,</a:t>
                </a:r>
              </a:p>
            </p:txBody>
          </p:sp>
        </mc:Choice>
        <mc:Fallback xmlns="">
          <p:sp>
            <p:nvSpPr>
              <p:cNvPr id="14" name="Прямоугольник 13"/>
              <p:cNvSpPr>
                <a:spLocks noRot="1" noChangeAspect="1" noMove="1" noResize="1" noEditPoints="1" noAdjustHandles="1" noChangeArrowheads="1" noChangeShapeType="1" noTextEdit="1"/>
              </p:cNvSpPr>
              <p:nvPr/>
            </p:nvSpPr>
            <p:spPr>
              <a:xfrm>
                <a:off x="3683869" y="5246692"/>
                <a:ext cx="3790397" cy="654346"/>
              </a:xfrm>
              <a:prstGeom prst="rect">
                <a:avLst/>
              </a:prstGeom>
              <a:blipFill>
                <a:blip r:embed="rId7"/>
                <a:stretch>
                  <a:fillRect r="-804"/>
                </a:stretch>
              </a:blipFill>
            </p:spPr>
            <p:txBody>
              <a:bodyPr/>
              <a:lstStyle/>
              <a:p>
                <a:r>
                  <a:rPr lang="ru-RU">
                    <a:noFill/>
                  </a:rPr>
                  <a:t> </a:t>
                </a:r>
              </a:p>
            </p:txBody>
          </p:sp>
        </mc:Fallback>
      </mc:AlternateContent>
      <p:sp>
        <p:nvSpPr>
          <p:cNvPr id="15" name="Прямоугольник 14"/>
          <p:cNvSpPr/>
          <p:nvPr/>
        </p:nvSpPr>
        <p:spPr>
          <a:xfrm>
            <a:off x="232771" y="5410510"/>
            <a:ext cx="3289683" cy="400110"/>
          </a:xfrm>
          <a:prstGeom prst="rect">
            <a:avLst/>
          </a:prstGeom>
        </p:spPr>
        <p:txBody>
          <a:bodyPr wrap="none">
            <a:spAutoFit/>
          </a:bodyPr>
          <a:lstStyle/>
          <a:p>
            <a:r>
              <a:rPr lang="en-GB" sz="2000" b="1" dirty="0"/>
              <a:t>5. Binary breakage model</a:t>
            </a:r>
            <a:endParaRPr lang="ru-RU" sz="2000" b="1" dirty="0"/>
          </a:p>
        </p:txBody>
      </p:sp>
      <mc:AlternateContent xmlns:mc="http://schemas.openxmlformats.org/markup-compatibility/2006" xmlns:a14="http://schemas.microsoft.com/office/drawing/2010/main">
        <mc:Choice Requires="a14">
          <p:sp>
            <p:nvSpPr>
              <p:cNvPr id="16" name="Прямоугольник 15"/>
              <p:cNvSpPr/>
              <p:nvPr/>
            </p:nvSpPr>
            <p:spPr>
              <a:xfrm>
                <a:off x="7737585" y="5373810"/>
                <a:ext cx="2914965" cy="400110"/>
              </a:xfrm>
              <a:prstGeom prst="rect">
                <a:avLst/>
              </a:prstGeom>
            </p:spPr>
            <p:txBody>
              <a:bodyPr wrap="none">
                <a:spAutoFit/>
              </a:bodyPr>
              <a:lstStyle/>
              <a:p>
                <a14:m>
                  <m:oMath xmlns:m="http://schemas.openxmlformats.org/officeDocument/2006/math">
                    <m:r>
                      <a:rPr lang="en-GB" sz="2000" i="1" smtClean="0">
                        <a:latin typeface="Cambria Math"/>
                      </a:rPr>
                      <m:t>𝜗</m:t>
                    </m:r>
                    <m:d>
                      <m:dPr>
                        <m:ctrlPr>
                          <a:rPr lang="ru-RU" sz="2000" i="1">
                            <a:latin typeface="Cambria Math" panose="02040503050406030204" pitchFamily="18" charset="0"/>
                          </a:rPr>
                        </m:ctrlPr>
                      </m:dPr>
                      <m:e>
                        <m:r>
                          <a:rPr lang="en-GB" sz="2000" i="1">
                            <a:latin typeface="Cambria Math"/>
                          </a:rPr>
                          <m:t>𝑡</m:t>
                        </m:r>
                        <m:r>
                          <a:rPr lang="en-US" sz="2000">
                            <a:latin typeface="Cambria Math"/>
                          </a:rPr>
                          <m:t>,</m:t>
                        </m:r>
                        <m:r>
                          <a:rPr lang="en-GB" sz="2000" i="1">
                            <a:latin typeface="Cambria Math"/>
                          </a:rPr>
                          <m:t>𝑢</m:t>
                        </m:r>
                      </m:e>
                    </m:d>
                    <m:r>
                      <a:rPr lang="en-US" sz="2000">
                        <a:latin typeface="Cambria Math"/>
                      </a:rPr>
                      <m:t>=</m:t>
                    </m:r>
                    <m:sSub>
                      <m:sSubPr>
                        <m:ctrlPr>
                          <a:rPr lang="ru-RU" sz="2000" i="1">
                            <a:latin typeface="Cambria Math" panose="02040503050406030204" pitchFamily="18" charset="0"/>
                          </a:rPr>
                        </m:ctrlPr>
                      </m:sSubPr>
                      <m:e>
                        <m:r>
                          <a:rPr lang="en-GB" sz="2000" i="1">
                            <a:latin typeface="Cambria Math"/>
                          </a:rPr>
                          <m:t>𝑘</m:t>
                        </m:r>
                      </m:e>
                      <m:sub>
                        <m:r>
                          <a:rPr lang="en-GB" sz="2000" i="1">
                            <a:latin typeface="Cambria Math"/>
                          </a:rPr>
                          <m:t>𝑏</m:t>
                        </m:r>
                      </m:sub>
                    </m:sSub>
                    <m:sSup>
                      <m:sSupPr>
                        <m:ctrlPr>
                          <a:rPr lang="ru-RU" sz="2000" i="1">
                            <a:latin typeface="Cambria Math" panose="02040503050406030204" pitchFamily="18" charset="0"/>
                          </a:rPr>
                        </m:ctrlPr>
                      </m:sSupPr>
                      <m:e>
                        <m:r>
                          <a:rPr lang="en-GB" sz="2000" i="1">
                            <a:latin typeface="Cambria Math"/>
                          </a:rPr>
                          <m:t>𝛾</m:t>
                        </m:r>
                      </m:e>
                      <m:sup>
                        <m:r>
                          <a:rPr lang="en-GB" sz="2000" i="1">
                            <a:latin typeface="Cambria Math"/>
                          </a:rPr>
                          <m:t>𝑝</m:t>
                        </m:r>
                      </m:sup>
                    </m:sSup>
                    <m:sSub>
                      <m:sSubPr>
                        <m:ctrlPr>
                          <a:rPr lang="ru-RU" sz="2000" i="1">
                            <a:latin typeface="Cambria Math" panose="02040503050406030204" pitchFamily="18" charset="0"/>
                          </a:rPr>
                        </m:ctrlPr>
                      </m:sSubPr>
                      <m:e>
                        <m:acc>
                          <m:accPr>
                            <m:chr m:val="̅"/>
                            <m:ctrlPr>
                              <a:rPr lang="ru-RU" sz="2000" i="1">
                                <a:latin typeface="Cambria Math" panose="02040503050406030204" pitchFamily="18" charset="0"/>
                              </a:rPr>
                            </m:ctrlPr>
                          </m:accPr>
                          <m:e>
                            <m:r>
                              <a:rPr lang="en-US" sz="2000" i="1">
                                <a:latin typeface="Cambria Math"/>
                              </a:rPr>
                              <m:t>𝑚</m:t>
                            </m:r>
                          </m:e>
                        </m:acc>
                      </m:e>
                      <m:sub>
                        <m:r>
                          <a:rPr lang="en-US" sz="2000">
                            <a:latin typeface="Cambria Math"/>
                          </a:rPr>
                          <m:t>1</m:t>
                        </m:r>
                      </m:sub>
                    </m:sSub>
                    <m:r>
                      <a:rPr lang="en-US" sz="2000">
                        <a:latin typeface="Cambria Math"/>
                      </a:rPr>
                      <m:t>∙</m:t>
                    </m:r>
                    <m:r>
                      <a:rPr lang="en-GB" sz="2000" i="1">
                        <a:latin typeface="Cambria Math"/>
                      </a:rPr>
                      <m:t>𝐹</m:t>
                    </m:r>
                    <m:d>
                      <m:dPr>
                        <m:ctrlPr>
                          <a:rPr lang="en-US" sz="2000" i="1">
                            <a:latin typeface="Cambria Math" panose="02040503050406030204" pitchFamily="18" charset="0"/>
                          </a:rPr>
                        </m:ctrlPr>
                      </m:dPr>
                      <m:e>
                        <m:r>
                          <a:rPr lang="en-US" sz="2000" i="1">
                            <a:latin typeface="Cambria Math"/>
                          </a:rPr>
                          <m:t>𝑢</m:t>
                        </m:r>
                      </m:e>
                    </m:d>
                  </m:oMath>
                </a14:m>
                <a:r>
                  <a:rPr lang="en-US" sz="2000" dirty="0"/>
                  <a:t>.</a:t>
                </a:r>
                <a:endParaRPr lang="ru-RU" sz="2000" dirty="0"/>
              </a:p>
            </p:txBody>
          </p:sp>
        </mc:Choice>
        <mc:Fallback xmlns="">
          <p:sp>
            <p:nvSpPr>
              <p:cNvPr id="16" name="Прямоугольник 15"/>
              <p:cNvSpPr>
                <a:spLocks noRot="1" noChangeAspect="1" noMove="1" noResize="1" noEditPoints="1" noAdjustHandles="1" noChangeArrowheads="1" noChangeShapeType="1" noTextEdit="1"/>
              </p:cNvSpPr>
              <p:nvPr/>
            </p:nvSpPr>
            <p:spPr>
              <a:xfrm>
                <a:off x="7737585" y="5373810"/>
                <a:ext cx="2914965" cy="400110"/>
              </a:xfrm>
              <a:prstGeom prst="rect">
                <a:avLst/>
              </a:prstGeom>
              <a:blipFill>
                <a:blip r:embed="rId8"/>
                <a:stretch>
                  <a:fillRect t="-7692" r="-1464" b="-29231"/>
                </a:stretch>
              </a:blipFill>
            </p:spPr>
            <p:txBody>
              <a:bodyPr/>
              <a:lstStyle/>
              <a:p>
                <a:r>
                  <a:rPr lang="ru-RU">
                    <a:noFill/>
                  </a:rPr>
                  <a:t> </a:t>
                </a:r>
              </a:p>
            </p:txBody>
          </p:sp>
        </mc:Fallback>
      </mc:AlternateContent>
    </p:spTree>
    <p:extLst>
      <p:ext uri="{BB962C8B-B14F-4D97-AF65-F5344CB8AC3E}">
        <p14:creationId xmlns:p14="http://schemas.microsoft.com/office/powerpoint/2010/main" val="2810132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26D4F47-0B98-4263-B45B-3F8AED874C58}"/>
              </a:ext>
            </a:extLst>
          </p:cNvPr>
          <p:cNvSpPr>
            <a:spLocks noGrp="1"/>
          </p:cNvSpPr>
          <p:nvPr>
            <p:ph type="title"/>
          </p:nvPr>
        </p:nvSpPr>
        <p:spPr/>
        <p:txBody>
          <a:bodyPr/>
          <a:lstStyle/>
          <a:p>
            <a:r>
              <a:rPr lang="en-US" sz="2800" dirty="0"/>
              <a:t>PSD Oscillations</a:t>
            </a:r>
          </a:p>
        </p:txBody>
      </p:sp>
      <p:sp>
        <p:nvSpPr>
          <p:cNvPr id="17" name="Espaço Reservado para Conteúdo 2">
            <a:extLst>
              <a:ext uri="{FF2B5EF4-FFF2-40B4-BE49-F238E27FC236}">
                <a16:creationId xmlns:a16="http://schemas.microsoft.com/office/drawing/2014/main" id="{85F10816-B991-4483-8A46-6BD37997EA8B}"/>
              </a:ext>
            </a:extLst>
          </p:cNvPr>
          <p:cNvSpPr>
            <a:spLocks noGrp="1"/>
          </p:cNvSpPr>
          <p:nvPr>
            <p:ph idx="1"/>
          </p:nvPr>
        </p:nvSpPr>
        <p:spPr>
          <a:xfrm>
            <a:off x="228600" y="1872761"/>
            <a:ext cx="11359661" cy="851777"/>
          </a:xfrm>
        </p:spPr>
        <p:txBody>
          <a:bodyPr/>
          <a:lstStyle/>
          <a:p>
            <a:pPr algn="just">
              <a:buClr>
                <a:srgbClr val="00640F"/>
              </a:buClr>
              <a:buSzPct val="120000"/>
            </a:pPr>
            <a:r>
              <a:rPr lang="en-US" dirty="0"/>
              <a:t>Fluctuations in the seed – 45 </a:t>
            </a:r>
            <a:r>
              <a:rPr lang="ru-RU" dirty="0"/>
              <a:t>μ</a:t>
            </a:r>
            <a:r>
              <a:rPr lang="en-US" dirty="0"/>
              <a:t>m fraction at the </a:t>
            </a:r>
            <a:r>
              <a:rPr lang="en-US" dirty="0" err="1"/>
              <a:t>Kamensk-Uralsky</a:t>
            </a:r>
            <a:r>
              <a:rPr lang="en-US" dirty="0"/>
              <a:t> (UAZ) and </a:t>
            </a:r>
            <a:r>
              <a:rPr lang="en-US" dirty="0" err="1"/>
              <a:t>Bogoslovsk</a:t>
            </a:r>
            <a:r>
              <a:rPr lang="en-US" dirty="0"/>
              <a:t> (BAZ) alumina refineries over three years</a:t>
            </a:r>
            <a:r>
              <a:rPr lang="en-GB" dirty="0"/>
              <a:t>.</a:t>
            </a:r>
            <a:endParaRPr lang="ru-RU" dirty="0"/>
          </a:p>
        </p:txBody>
      </p:sp>
      <p:grpSp>
        <p:nvGrpSpPr>
          <p:cNvPr id="4" name="Группа 3"/>
          <p:cNvGrpSpPr/>
          <p:nvPr/>
        </p:nvGrpSpPr>
        <p:grpSpPr>
          <a:xfrm>
            <a:off x="1161955" y="2829671"/>
            <a:ext cx="9243824" cy="3235227"/>
            <a:chOff x="1161955" y="2829671"/>
            <a:chExt cx="9243824" cy="3235227"/>
          </a:xfrm>
        </p:grpSpPr>
        <p:pic>
          <p:nvPicPr>
            <p:cNvPr id="18" name="Рисунок 17"/>
            <p:cNvPicPr/>
            <p:nvPr/>
          </p:nvPicPr>
          <p:blipFill>
            <a:blip r:embed="rId2"/>
            <a:stretch>
              <a:fillRect/>
            </a:stretch>
          </p:blipFill>
          <p:spPr>
            <a:xfrm>
              <a:off x="1161955" y="2829671"/>
              <a:ext cx="9243824" cy="3235227"/>
            </a:xfrm>
            <a:prstGeom prst="rect">
              <a:avLst/>
            </a:prstGeom>
          </p:spPr>
        </p:pic>
        <p:sp>
          <p:nvSpPr>
            <p:cNvPr id="2" name="Прямоугольник 1"/>
            <p:cNvSpPr/>
            <p:nvPr/>
          </p:nvSpPr>
          <p:spPr>
            <a:xfrm>
              <a:off x="1352939" y="2829671"/>
              <a:ext cx="251926" cy="2694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6748003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26D4F47-0B98-4263-B45B-3F8AED874C58}"/>
              </a:ext>
            </a:extLst>
          </p:cNvPr>
          <p:cNvSpPr>
            <a:spLocks noGrp="1"/>
          </p:cNvSpPr>
          <p:nvPr>
            <p:ph type="title"/>
          </p:nvPr>
        </p:nvSpPr>
        <p:spPr/>
        <p:txBody>
          <a:bodyPr/>
          <a:lstStyle/>
          <a:p>
            <a:r>
              <a:rPr lang="en-GB" dirty="0"/>
              <a:t>Birth-and-Spread </a:t>
            </a:r>
            <a:r>
              <a:rPr lang="en-US" dirty="0"/>
              <a:t>Mechanism</a:t>
            </a:r>
            <a:endParaRPr lang="en-US" sz="2800" dirty="0"/>
          </a:p>
        </p:txBody>
      </p:sp>
      <p:pic>
        <p:nvPicPr>
          <p:cNvPr id="21" name="Рисунок 20"/>
          <p:cNvPicPr/>
          <p:nvPr/>
        </p:nvPicPr>
        <p:blipFill>
          <a:blip r:embed="rId2" cstate="print"/>
          <a:stretch>
            <a:fillRect/>
          </a:stretch>
        </p:blipFill>
        <p:spPr>
          <a:xfrm>
            <a:off x="852331" y="2718201"/>
            <a:ext cx="4476543" cy="2595568"/>
          </a:xfrm>
          <a:prstGeom prst="rect">
            <a:avLst/>
          </a:prstGeom>
        </p:spPr>
      </p:pic>
      <p:pic>
        <p:nvPicPr>
          <p:cNvPr id="22" name="Рисунок 2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3096" y="3160973"/>
            <a:ext cx="4717859" cy="2166483"/>
          </a:xfrm>
          <a:prstGeom prst="rect">
            <a:avLst/>
          </a:prstGeom>
          <a:noFill/>
        </p:spPr>
      </p:pic>
      <p:sp>
        <p:nvSpPr>
          <p:cNvPr id="2" name="Прямоугольник 1"/>
          <p:cNvSpPr/>
          <p:nvPr/>
        </p:nvSpPr>
        <p:spPr>
          <a:xfrm>
            <a:off x="421443" y="2010315"/>
            <a:ext cx="5338321" cy="400110"/>
          </a:xfrm>
          <a:prstGeom prst="rect">
            <a:avLst/>
          </a:prstGeom>
        </p:spPr>
        <p:txBody>
          <a:bodyPr wrap="none">
            <a:spAutoFit/>
          </a:bodyPr>
          <a:lstStyle/>
          <a:p>
            <a:pPr algn="ctr"/>
            <a:r>
              <a:rPr lang="en-GB" sz="2000" b="1" dirty="0"/>
              <a:t>Movement of the solvated solute molecule</a:t>
            </a:r>
            <a:endParaRPr lang="ru-RU" sz="2000" b="1" dirty="0"/>
          </a:p>
        </p:txBody>
      </p:sp>
      <p:sp>
        <p:nvSpPr>
          <p:cNvPr id="13" name="Прямоугольник 12"/>
          <p:cNvSpPr/>
          <p:nvPr/>
        </p:nvSpPr>
        <p:spPr>
          <a:xfrm>
            <a:off x="6398416" y="2010315"/>
            <a:ext cx="4816980" cy="707886"/>
          </a:xfrm>
          <a:prstGeom prst="rect">
            <a:avLst/>
          </a:prstGeom>
        </p:spPr>
        <p:txBody>
          <a:bodyPr wrap="square">
            <a:spAutoFit/>
          </a:bodyPr>
          <a:lstStyle/>
          <a:p>
            <a:pPr algn="ctr"/>
            <a:r>
              <a:rPr lang="en-GB" sz="2000" b="1" dirty="0"/>
              <a:t>Sequence of bonding of nuclei on the sites resulting from birth-and-spread</a:t>
            </a:r>
            <a:endParaRPr lang="ru-RU" sz="2000" b="1" dirty="0"/>
          </a:p>
        </p:txBody>
      </p:sp>
    </p:spTree>
    <p:extLst>
      <p:ext uri="{BB962C8B-B14F-4D97-AF65-F5344CB8AC3E}">
        <p14:creationId xmlns:p14="http://schemas.microsoft.com/office/powerpoint/2010/main" val="39653151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26D4F47-0B98-4263-B45B-3F8AED874C58}"/>
              </a:ext>
            </a:extLst>
          </p:cNvPr>
          <p:cNvSpPr>
            <a:spLocks noGrp="1"/>
          </p:cNvSpPr>
          <p:nvPr>
            <p:ph type="title"/>
          </p:nvPr>
        </p:nvSpPr>
        <p:spPr/>
        <p:txBody>
          <a:bodyPr/>
          <a:lstStyle/>
          <a:p>
            <a:r>
              <a:rPr lang="en-US" sz="2800" dirty="0"/>
              <a:t>Updated PBM Model</a:t>
            </a:r>
          </a:p>
        </p:txBody>
      </p:sp>
      <p:sp>
        <p:nvSpPr>
          <p:cNvPr id="12" name="Прямоугольник 11"/>
          <p:cNvSpPr/>
          <p:nvPr/>
        </p:nvSpPr>
        <p:spPr>
          <a:xfrm>
            <a:off x="232771" y="2707669"/>
            <a:ext cx="10852651" cy="400110"/>
          </a:xfrm>
          <a:prstGeom prst="rect">
            <a:avLst/>
          </a:prstGeom>
        </p:spPr>
        <p:txBody>
          <a:bodyPr wrap="none">
            <a:spAutoFit/>
          </a:bodyPr>
          <a:lstStyle/>
          <a:p>
            <a:r>
              <a:rPr lang="en-GB" sz="2000" b="1" dirty="0"/>
              <a:t>4. Updated secondary </a:t>
            </a:r>
            <a:r>
              <a:rPr lang="en-US" sz="2000" b="1" dirty="0"/>
              <a:t>nucleation model accounting for </a:t>
            </a:r>
            <a:r>
              <a:rPr lang="en-GB" sz="2000" b="1" dirty="0"/>
              <a:t>birth-and-spread </a:t>
            </a:r>
            <a:r>
              <a:rPr lang="en-US" sz="2000" b="1" dirty="0"/>
              <a:t>mechanism</a:t>
            </a:r>
            <a:endParaRPr lang="ru-RU" sz="2000" b="1" dirty="0"/>
          </a:p>
        </p:txBody>
      </p:sp>
      <p:sp>
        <p:nvSpPr>
          <p:cNvPr id="15" name="Прямоугольник 14"/>
          <p:cNvSpPr/>
          <p:nvPr/>
        </p:nvSpPr>
        <p:spPr>
          <a:xfrm>
            <a:off x="232771" y="4296288"/>
            <a:ext cx="11163634" cy="400110"/>
          </a:xfrm>
          <a:prstGeom prst="rect">
            <a:avLst/>
          </a:prstGeom>
        </p:spPr>
        <p:txBody>
          <a:bodyPr wrap="none">
            <a:spAutoFit/>
          </a:bodyPr>
          <a:lstStyle/>
          <a:p>
            <a:r>
              <a:rPr lang="en-GB" sz="2000" b="1" dirty="0"/>
              <a:t>5. Updated binary breakage model</a:t>
            </a:r>
            <a:r>
              <a:rPr lang="en-US" sz="2000" b="1" dirty="0"/>
              <a:t> accounting for fraction of agglomerates in population</a:t>
            </a:r>
            <a:endParaRPr lang="ru-RU" sz="2000" b="1" dirty="0"/>
          </a:p>
        </p:txBody>
      </p:sp>
      <mc:AlternateContent xmlns:mc="http://schemas.openxmlformats.org/markup-compatibility/2006" xmlns:a14="http://schemas.microsoft.com/office/drawing/2010/main">
        <mc:Choice Requires="a14">
          <p:sp>
            <p:nvSpPr>
              <p:cNvPr id="17" name="Прямоугольник 16"/>
              <p:cNvSpPr/>
              <p:nvPr/>
            </p:nvSpPr>
            <p:spPr>
              <a:xfrm>
                <a:off x="220663" y="3111718"/>
                <a:ext cx="7169182" cy="836768"/>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ru-RU" sz="1800" i="1">
                              <a:latin typeface="Cambria Math" panose="02040503050406030204" pitchFamily="18" charset="0"/>
                            </a:rPr>
                          </m:ctrlPr>
                        </m:sSubPr>
                        <m:e>
                          <m:r>
                            <a:rPr lang="en-US" sz="1800" i="1">
                              <a:latin typeface="Cambria Math"/>
                            </a:rPr>
                            <m:t>𝐵</m:t>
                          </m:r>
                        </m:e>
                        <m:sub>
                          <m:r>
                            <a:rPr lang="en-GB" sz="1800">
                              <a:latin typeface="Cambria Math"/>
                            </a:rPr>
                            <m:t>0</m:t>
                          </m:r>
                        </m:sub>
                      </m:sSub>
                      <m:r>
                        <a:rPr lang="en-GB" sz="1800">
                          <a:latin typeface="Cambria Math"/>
                        </a:rPr>
                        <m:t>=</m:t>
                      </m:r>
                      <m:d>
                        <m:dPr>
                          <m:begChr m:val="{"/>
                          <m:endChr m:val="}"/>
                          <m:ctrlPr>
                            <a:rPr lang="ru-RU" sz="1800" i="1">
                              <a:latin typeface="Cambria Math" panose="02040503050406030204" pitchFamily="18" charset="0"/>
                            </a:rPr>
                          </m:ctrlPr>
                        </m:dPr>
                        <m:e>
                          <m:sSub>
                            <m:sSubPr>
                              <m:ctrlPr>
                                <a:rPr lang="ru-RU" sz="1800" i="1">
                                  <a:latin typeface="Cambria Math" panose="02040503050406030204" pitchFamily="18" charset="0"/>
                                </a:rPr>
                              </m:ctrlPr>
                            </m:sSubPr>
                            <m:e>
                              <m:r>
                                <a:rPr lang="en-GB" sz="1800" i="1">
                                  <a:latin typeface="Cambria Math"/>
                                </a:rPr>
                                <m:t>𝑘</m:t>
                              </m:r>
                            </m:e>
                            <m:sub>
                              <m:r>
                                <a:rPr lang="en-US" sz="1800" i="1">
                                  <a:latin typeface="Cambria Math"/>
                                </a:rPr>
                                <m:t>𝑛</m:t>
                              </m:r>
                            </m:sub>
                          </m:sSub>
                          <m:sSup>
                            <m:sSupPr>
                              <m:ctrlPr>
                                <a:rPr lang="ru-RU" sz="1800" i="1">
                                  <a:latin typeface="Cambria Math" panose="02040503050406030204" pitchFamily="18" charset="0"/>
                                </a:rPr>
                              </m:ctrlPr>
                            </m:sSupPr>
                            <m:e>
                              <m:d>
                                <m:dPr>
                                  <m:ctrlPr>
                                    <a:rPr lang="ru-RU" sz="1800" i="1">
                                      <a:latin typeface="Cambria Math" panose="02040503050406030204" pitchFamily="18" charset="0"/>
                                    </a:rPr>
                                  </m:ctrlPr>
                                </m:dPr>
                                <m:e>
                                  <m:f>
                                    <m:fPr>
                                      <m:ctrlPr>
                                        <a:rPr lang="ru-RU" sz="1800" i="1">
                                          <a:latin typeface="Cambria Math" panose="02040503050406030204" pitchFamily="18" charset="0"/>
                                        </a:rPr>
                                      </m:ctrlPr>
                                    </m:fPr>
                                    <m:num>
                                      <m:r>
                                        <a:rPr lang="en-GB" sz="1800" i="1">
                                          <a:latin typeface="Cambria Math"/>
                                        </a:rPr>
                                        <m:t>𝐴</m:t>
                                      </m:r>
                                      <m:r>
                                        <a:rPr lang="en-GB" sz="1800" i="1">
                                          <a:latin typeface="Cambria Math"/>
                                        </a:rPr>
                                        <m:t>−</m:t>
                                      </m:r>
                                      <m:sSub>
                                        <m:sSubPr>
                                          <m:ctrlPr>
                                            <a:rPr lang="ru-RU" sz="1800" i="1">
                                              <a:latin typeface="Cambria Math" panose="02040503050406030204" pitchFamily="18" charset="0"/>
                                            </a:rPr>
                                          </m:ctrlPr>
                                        </m:sSubPr>
                                        <m:e>
                                          <m:r>
                                            <a:rPr lang="en-GB" sz="1800" i="1">
                                              <a:latin typeface="Cambria Math"/>
                                            </a:rPr>
                                            <m:t>𝐴</m:t>
                                          </m:r>
                                        </m:e>
                                        <m:sub>
                                          <m:r>
                                            <a:rPr lang="en-GB" sz="1800" i="1">
                                              <a:latin typeface="Cambria Math"/>
                                            </a:rPr>
                                            <m:t>𝑒𝑞</m:t>
                                          </m:r>
                                        </m:sub>
                                      </m:sSub>
                                    </m:num>
                                    <m:den>
                                      <m:r>
                                        <a:rPr lang="en-GB" sz="1800" i="1">
                                          <a:latin typeface="Cambria Math"/>
                                        </a:rPr>
                                        <m:t>𝐶</m:t>
                                      </m:r>
                                    </m:den>
                                  </m:f>
                                </m:e>
                              </m:d>
                            </m:e>
                            <m:sup>
                              <m:r>
                                <a:rPr lang="en-US" sz="1800" i="1">
                                  <a:latin typeface="Cambria Math"/>
                                </a:rPr>
                                <m:t>𝑧</m:t>
                              </m:r>
                              <m:r>
                                <a:rPr lang="en-GB" sz="1800">
                                  <a:latin typeface="Cambria Math"/>
                                </a:rPr>
                                <m:t>2</m:t>
                              </m:r>
                            </m:sup>
                          </m:sSup>
                          <m:sSub>
                            <m:sSubPr>
                              <m:ctrlPr>
                                <a:rPr lang="ru-RU" sz="1800" i="1">
                                  <a:latin typeface="Cambria Math" panose="02040503050406030204" pitchFamily="18" charset="0"/>
                                </a:rPr>
                              </m:ctrlPr>
                            </m:sSubPr>
                            <m:e>
                              <m:r>
                                <a:rPr lang="en-GB" sz="1800" i="1">
                                  <a:latin typeface="Cambria Math"/>
                                </a:rPr>
                                <m:t>𝑆</m:t>
                              </m:r>
                            </m:e>
                            <m:sub>
                              <m:r>
                                <a:rPr lang="en-GB" sz="1800" i="1">
                                  <a:latin typeface="Cambria Math"/>
                                </a:rPr>
                                <m:t>𝑠𝑙</m:t>
                              </m:r>
                            </m:sub>
                          </m:sSub>
                        </m:e>
                      </m:d>
                      <m:d>
                        <m:dPr>
                          <m:begChr m:val="{"/>
                          <m:endChr m:val="}"/>
                          <m:ctrlPr>
                            <a:rPr lang="ru-RU" sz="1800" i="1">
                              <a:latin typeface="Cambria Math" panose="02040503050406030204" pitchFamily="18" charset="0"/>
                            </a:rPr>
                          </m:ctrlPr>
                        </m:dPr>
                        <m:e>
                          <m:r>
                            <a:rPr lang="en-GB" sz="1800">
                              <a:latin typeface="Cambria Math"/>
                            </a:rPr>
                            <m:t>1</m:t>
                          </m:r>
                          <m:r>
                            <a:rPr lang="en-GB" sz="1800" i="1">
                              <a:latin typeface="Cambria Math"/>
                            </a:rPr>
                            <m:t>−</m:t>
                          </m:r>
                          <m:sSub>
                            <m:sSubPr>
                              <m:ctrlPr>
                                <a:rPr lang="ru-RU" sz="1800" i="1">
                                  <a:latin typeface="Cambria Math" panose="02040503050406030204" pitchFamily="18" charset="0"/>
                                </a:rPr>
                              </m:ctrlPr>
                            </m:sSubPr>
                            <m:e>
                              <m:r>
                                <a:rPr lang="en-US" sz="1800" i="1">
                                  <a:latin typeface="Cambria Math"/>
                                </a:rPr>
                                <m:t>𝑘</m:t>
                              </m:r>
                            </m:e>
                            <m:sub>
                              <m:r>
                                <a:rPr lang="en-US" sz="1800" i="1">
                                  <a:latin typeface="Cambria Math"/>
                                </a:rPr>
                                <m:t>𝑠</m:t>
                              </m:r>
                            </m:sub>
                          </m:sSub>
                          <m:r>
                            <a:rPr lang="en-GB" sz="1800">
                              <a:latin typeface="Cambria Math"/>
                            </a:rPr>
                            <m:t>∙</m:t>
                          </m:r>
                          <m:nary>
                            <m:naryPr>
                              <m:chr m:val="∑"/>
                              <m:limLoc m:val="undOvr"/>
                              <m:supHide m:val="on"/>
                              <m:ctrlPr>
                                <a:rPr lang="ru-RU" sz="1800" i="1">
                                  <a:latin typeface="Cambria Math" panose="02040503050406030204" pitchFamily="18" charset="0"/>
                                </a:rPr>
                              </m:ctrlPr>
                            </m:naryPr>
                            <m:sub>
                              <m:r>
                                <a:rPr lang="en-US" sz="1800" i="1">
                                  <a:latin typeface="Cambria Math"/>
                                </a:rPr>
                                <m:t>𝑖</m:t>
                              </m:r>
                            </m:sub>
                            <m:sup/>
                            <m:e>
                              <m:d>
                                <m:dPr>
                                  <m:begChr m:val="{"/>
                                  <m:endChr m:val="}"/>
                                  <m:ctrlPr>
                                    <a:rPr lang="ru-RU" sz="1800" i="1">
                                      <a:latin typeface="Cambria Math" panose="02040503050406030204" pitchFamily="18" charset="0"/>
                                    </a:rPr>
                                  </m:ctrlPr>
                                </m:dPr>
                                <m:e>
                                  <m:sSub>
                                    <m:sSubPr>
                                      <m:ctrlPr>
                                        <a:rPr lang="ru-RU" sz="1800" i="1">
                                          <a:latin typeface="Cambria Math" panose="02040503050406030204" pitchFamily="18" charset="0"/>
                                        </a:rPr>
                                      </m:ctrlPr>
                                    </m:sSubPr>
                                    <m:e>
                                      <m:r>
                                        <a:rPr lang="en-US" sz="1800" i="1">
                                          <a:latin typeface="Cambria Math"/>
                                        </a:rPr>
                                        <m:t>𝑆</m:t>
                                      </m:r>
                                    </m:e>
                                    <m:sub>
                                      <m:r>
                                        <a:rPr lang="en-US" sz="1800" i="1">
                                          <a:latin typeface="Cambria Math"/>
                                        </a:rPr>
                                        <m:t>𝑓</m:t>
                                      </m:r>
                                      <m:r>
                                        <a:rPr lang="en-GB" sz="1800">
                                          <a:latin typeface="Cambria Math"/>
                                        </a:rPr>
                                        <m:t>.</m:t>
                                      </m:r>
                                      <m:r>
                                        <a:rPr lang="en-US" sz="1800" i="1">
                                          <a:latin typeface="Cambria Math"/>
                                        </a:rPr>
                                        <m:t>𝑖</m:t>
                                      </m:r>
                                    </m:sub>
                                  </m:sSub>
                                  <m:d>
                                    <m:dPr>
                                      <m:begChr m:val="["/>
                                      <m:endChr m:val="]"/>
                                      <m:ctrlPr>
                                        <a:rPr lang="ru-RU" sz="1800" i="1">
                                          <a:latin typeface="Cambria Math" panose="02040503050406030204" pitchFamily="18" charset="0"/>
                                        </a:rPr>
                                      </m:ctrlPr>
                                    </m:dPr>
                                    <m:e>
                                      <m:r>
                                        <a:rPr lang="en-GB" sz="1800">
                                          <a:latin typeface="Cambria Math"/>
                                        </a:rPr>
                                        <m:t>1+(</m:t>
                                      </m:r>
                                      <m:acc>
                                        <m:accPr>
                                          <m:chr m:val="̅"/>
                                          <m:ctrlPr>
                                            <a:rPr lang="ru-RU" sz="1800" i="1">
                                              <a:latin typeface="Cambria Math" panose="02040503050406030204" pitchFamily="18" charset="0"/>
                                            </a:rPr>
                                          </m:ctrlPr>
                                        </m:accPr>
                                        <m:e>
                                          <m:r>
                                            <a:rPr lang="en-US" sz="1800" i="1">
                                              <a:latin typeface="Cambria Math"/>
                                            </a:rPr>
                                            <m:t>𝜇</m:t>
                                          </m:r>
                                        </m:e>
                                      </m:acc>
                                      <m:r>
                                        <a:rPr lang="en-GB" sz="1800" i="1">
                                          <a:latin typeface="Cambria Math"/>
                                        </a:rPr>
                                        <m:t>−</m:t>
                                      </m:r>
                                      <m:r>
                                        <a:rPr lang="en-GB" sz="1800">
                                          <a:latin typeface="Cambria Math"/>
                                        </a:rPr>
                                        <m:t>1)</m:t>
                                      </m:r>
                                      <m:sSub>
                                        <m:sSubPr>
                                          <m:ctrlPr>
                                            <a:rPr lang="ru-RU" sz="1800" i="1">
                                              <a:latin typeface="Cambria Math" panose="02040503050406030204" pitchFamily="18" charset="0"/>
                                            </a:rPr>
                                          </m:ctrlPr>
                                        </m:sSubPr>
                                        <m:e>
                                          <m:r>
                                            <a:rPr lang="en-US" sz="1800" i="1">
                                              <a:latin typeface="Cambria Math"/>
                                            </a:rPr>
                                            <m:t>𝑓</m:t>
                                          </m:r>
                                        </m:e>
                                        <m:sub>
                                          <m:r>
                                            <a:rPr lang="en-US" sz="1800" i="1">
                                              <a:latin typeface="Cambria Math"/>
                                            </a:rPr>
                                            <m:t>𝑎</m:t>
                                          </m:r>
                                          <m:r>
                                            <a:rPr lang="en-GB" sz="1800">
                                              <a:latin typeface="Cambria Math"/>
                                            </a:rPr>
                                            <m:t>.</m:t>
                                          </m:r>
                                          <m:r>
                                            <a:rPr lang="en-US" sz="1800" i="1">
                                              <a:latin typeface="Cambria Math"/>
                                            </a:rPr>
                                            <m:t>𝑖</m:t>
                                          </m:r>
                                        </m:sub>
                                      </m:sSub>
                                    </m:e>
                                  </m:d>
                                </m:e>
                              </m:d>
                            </m:e>
                          </m:nary>
                        </m:e>
                      </m:d>
                    </m:oMath>
                  </m:oMathPara>
                </a14:m>
                <a:endParaRPr lang="ru-RU" dirty="0"/>
              </a:p>
            </p:txBody>
          </p:sp>
        </mc:Choice>
        <mc:Fallback xmlns="">
          <p:sp>
            <p:nvSpPr>
              <p:cNvPr id="17" name="Прямоугольник 16"/>
              <p:cNvSpPr>
                <a:spLocks noRot="1" noChangeAspect="1" noMove="1" noResize="1" noEditPoints="1" noAdjustHandles="1" noChangeArrowheads="1" noChangeShapeType="1" noTextEdit="1"/>
              </p:cNvSpPr>
              <p:nvPr/>
            </p:nvSpPr>
            <p:spPr>
              <a:xfrm>
                <a:off x="220663" y="3111718"/>
                <a:ext cx="7169182" cy="836768"/>
              </a:xfrm>
              <a:prstGeom prst="rect">
                <a:avLst/>
              </a:prstGeom>
              <a:blipFill>
                <a:blip r:embed="rId2"/>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8" name="Прямоугольник 17"/>
              <p:cNvSpPr/>
              <p:nvPr/>
            </p:nvSpPr>
            <p:spPr>
              <a:xfrm>
                <a:off x="243523" y="4819827"/>
                <a:ext cx="3783985" cy="654346"/>
              </a:xfrm>
              <a:prstGeom prst="rect">
                <a:avLst/>
              </a:prstGeom>
            </p:spPr>
            <p:txBody>
              <a:bodyPr wrap="none">
                <a:spAutoFit/>
              </a:bodyPr>
              <a:lstStyle/>
              <a:p>
                <a14:m>
                  <m:oMath xmlns:m="http://schemas.openxmlformats.org/officeDocument/2006/math">
                    <m:sSub>
                      <m:sSubPr>
                        <m:ctrlPr>
                          <a:rPr lang="ru-RU" sz="2000" i="1">
                            <a:latin typeface="Cambria Math" panose="02040503050406030204" pitchFamily="18" charset="0"/>
                          </a:rPr>
                        </m:ctrlPr>
                      </m:sSubPr>
                      <m:e>
                        <m:d>
                          <m:dPr>
                            <m:begChr m:val=""/>
                            <m:endChr m:val="|"/>
                            <m:ctrlPr>
                              <a:rPr lang="ru-RU" sz="2000" i="1">
                                <a:latin typeface="Cambria Math" panose="02040503050406030204" pitchFamily="18" charset="0"/>
                              </a:rPr>
                            </m:ctrlPr>
                          </m:dPr>
                          <m:e>
                            <m:f>
                              <m:fPr>
                                <m:ctrlPr>
                                  <a:rPr lang="ru-RU" sz="2000" i="1">
                                    <a:latin typeface="Cambria Math" panose="02040503050406030204" pitchFamily="18" charset="0"/>
                                  </a:rPr>
                                </m:ctrlPr>
                              </m:fPr>
                              <m:num>
                                <m:r>
                                  <a:rPr lang="en-GB" sz="2000">
                                    <a:latin typeface="Cambria Math"/>
                                  </a:rPr>
                                  <m:t>𝜕</m:t>
                                </m:r>
                                <m:sSub>
                                  <m:sSubPr>
                                    <m:ctrlPr>
                                      <a:rPr lang="ru-RU" sz="2000" i="1">
                                        <a:latin typeface="Cambria Math" panose="02040503050406030204" pitchFamily="18" charset="0"/>
                                      </a:rPr>
                                    </m:ctrlPr>
                                  </m:sSubPr>
                                  <m:e>
                                    <m:r>
                                      <m:rPr>
                                        <m:sty m:val="p"/>
                                      </m:rPr>
                                      <a:rPr lang="en-GB" sz="2000">
                                        <a:latin typeface="Cambria Math"/>
                                      </a:rPr>
                                      <m:t>n</m:t>
                                    </m:r>
                                  </m:e>
                                  <m:sub>
                                    <m:r>
                                      <m:rPr>
                                        <m:sty m:val="p"/>
                                      </m:rPr>
                                      <a:rPr lang="en-GB" sz="2000">
                                        <a:latin typeface="Cambria Math"/>
                                      </a:rPr>
                                      <m:t>i</m:t>
                                    </m:r>
                                  </m:sub>
                                </m:sSub>
                              </m:num>
                              <m:den>
                                <m:r>
                                  <a:rPr lang="en-GB" sz="2000">
                                    <a:latin typeface="Cambria Math"/>
                                  </a:rPr>
                                  <m:t>𝜕</m:t>
                                </m:r>
                                <m:r>
                                  <m:rPr>
                                    <m:sty m:val="p"/>
                                  </m:rPr>
                                  <a:rPr lang="en-GB" sz="2000">
                                    <a:latin typeface="Cambria Math"/>
                                  </a:rPr>
                                  <m:t>t</m:t>
                                </m:r>
                              </m:den>
                            </m:f>
                          </m:e>
                        </m:d>
                      </m:e>
                      <m:sub>
                        <m:r>
                          <m:rPr>
                            <m:sty m:val="p"/>
                          </m:rPr>
                          <a:rPr lang="en-GB" sz="2000">
                            <a:latin typeface="Cambria Math"/>
                          </a:rPr>
                          <m:t>b</m:t>
                        </m:r>
                        <m:r>
                          <a:rPr lang="en-GB" sz="2000">
                            <a:latin typeface="Cambria Math"/>
                          </a:rPr>
                          <m:t>.</m:t>
                        </m:r>
                        <m:r>
                          <m:rPr>
                            <m:sty m:val="p"/>
                          </m:rPr>
                          <a:rPr lang="en-GB" sz="2000">
                            <a:latin typeface="Cambria Math"/>
                          </a:rPr>
                          <m:t>br</m:t>
                        </m:r>
                      </m:sub>
                    </m:sSub>
                    <m:r>
                      <a:rPr lang="en-GB" sz="2000">
                        <a:latin typeface="Cambria Math"/>
                      </a:rPr>
                      <m:t>=</m:t>
                    </m:r>
                    <m:sSup>
                      <m:sSupPr>
                        <m:ctrlPr>
                          <a:rPr lang="ru-RU" sz="2000" i="1">
                            <a:latin typeface="Cambria Math" panose="02040503050406030204" pitchFamily="18" charset="0"/>
                          </a:rPr>
                        </m:ctrlPr>
                      </m:sSupPr>
                      <m:e>
                        <m:d>
                          <m:dPr>
                            <m:ctrlPr>
                              <a:rPr lang="ru-RU" sz="2000" i="1">
                                <a:latin typeface="Cambria Math" panose="02040503050406030204" pitchFamily="18" charset="0"/>
                              </a:rPr>
                            </m:ctrlPr>
                          </m:dPr>
                          <m:e>
                            <m:f>
                              <m:fPr>
                                <m:ctrlPr>
                                  <a:rPr lang="ru-RU" sz="2000" i="1">
                                    <a:latin typeface="Cambria Math" panose="02040503050406030204" pitchFamily="18" charset="0"/>
                                  </a:rPr>
                                </m:ctrlPr>
                              </m:fPr>
                              <m:num>
                                <m:sSub>
                                  <m:sSubPr>
                                    <m:ctrlPr>
                                      <a:rPr lang="ru-RU" sz="2000" i="1">
                                        <a:latin typeface="Cambria Math" panose="02040503050406030204" pitchFamily="18" charset="0"/>
                                      </a:rPr>
                                    </m:ctrlPr>
                                  </m:sSubPr>
                                  <m:e>
                                    <m:r>
                                      <m:rPr>
                                        <m:sty m:val="p"/>
                                      </m:rPr>
                                      <a:rPr lang="en-GB" sz="2000">
                                        <a:latin typeface="Cambria Math"/>
                                      </a:rPr>
                                      <m:t>L</m:t>
                                    </m:r>
                                  </m:e>
                                  <m:sub>
                                    <m:r>
                                      <m:rPr>
                                        <m:sty m:val="p"/>
                                      </m:rPr>
                                      <a:rPr lang="en-GB" sz="2000">
                                        <a:latin typeface="Cambria Math"/>
                                      </a:rPr>
                                      <m:t>i</m:t>
                                    </m:r>
                                    <m:r>
                                      <a:rPr lang="en-GB" sz="2000">
                                        <a:latin typeface="Cambria Math"/>
                                      </a:rPr>
                                      <m:t>+1</m:t>
                                    </m:r>
                                  </m:sub>
                                </m:sSub>
                              </m:num>
                              <m:den>
                                <m:sSub>
                                  <m:sSubPr>
                                    <m:ctrlPr>
                                      <a:rPr lang="ru-RU" sz="2000" i="1">
                                        <a:latin typeface="Cambria Math" panose="02040503050406030204" pitchFamily="18" charset="0"/>
                                      </a:rPr>
                                    </m:ctrlPr>
                                  </m:sSubPr>
                                  <m:e>
                                    <m:r>
                                      <m:rPr>
                                        <m:sty m:val="p"/>
                                      </m:rPr>
                                      <a:rPr lang="en-GB" sz="2000">
                                        <a:latin typeface="Cambria Math"/>
                                      </a:rPr>
                                      <m:t>L</m:t>
                                    </m:r>
                                  </m:e>
                                  <m:sub>
                                    <m:r>
                                      <m:rPr>
                                        <m:sty m:val="p"/>
                                      </m:rPr>
                                      <a:rPr lang="en-GB" sz="2000">
                                        <a:latin typeface="Cambria Math"/>
                                      </a:rPr>
                                      <m:t>i</m:t>
                                    </m:r>
                                  </m:sub>
                                </m:sSub>
                              </m:den>
                            </m:f>
                          </m:e>
                        </m:d>
                      </m:e>
                      <m:sup>
                        <m:r>
                          <a:rPr lang="en-GB" sz="2000">
                            <a:latin typeface="Cambria Math"/>
                          </a:rPr>
                          <m:t>3</m:t>
                        </m:r>
                      </m:sup>
                    </m:sSup>
                    <m:sSub>
                      <m:sSubPr>
                        <m:ctrlPr>
                          <a:rPr lang="ru-RU" sz="2000" i="1">
                            <a:latin typeface="Cambria Math" panose="02040503050406030204" pitchFamily="18" charset="0"/>
                          </a:rPr>
                        </m:ctrlPr>
                      </m:sSubPr>
                      <m:e>
                        <m:r>
                          <m:rPr>
                            <m:sty m:val="p"/>
                          </m:rPr>
                          <a:rPr lang="en-GB" sz="2000">
                            <a:latin typeface="Cambria Math"/>
                          </a:rPr>
                          <m:t>ϑ</m:t>
                        </m:r>
                      </m:e>
                      <m:sub>
                        <m:r>
                          <m:rPr>
                            <m:sty m:val="p"/>
                          </m:rPr>
                          <a:rPr lang="en-GB" sz="2000">
                            <a:latin typeface="Cambria Math"/>
                          </a:rPr>
                          <m:t>i</m:t>
                        </m:r>
                        <m:r>
                          <a:rPr lang="en-GB" sz="2000">
                            <a:latin typeface="Cambria Math"/>
                          </a:rPr>
                          <m:t>+1</m:t>
                        </m:r>
                      </m:sub>
                    </m:sSub>
                    <m:sSub>
                      <m:sSubPr>
                        <m:ctrlPr>
                          <a:rPr lang="ru-RU" sz="2000" i="1">
                            <a:latin typeface="Cambria Math" panose="02040503050406030204" pitchFamily="18" charset="0"/>
                          </a:rPr>
                        </m:ctrlPr>
                      </m:sSubPr>
                      <m:e>
                        <m:r>
                          <m:rPr>
                            <m:sty m:val="p"/>
                          </m:rPr>
                          <a:rPr lang="en-GB" sz="2000">
                            <a:latin typeface="Cambria Math"/>
                          </a:rPr>
                          <m:t>n</m:t>
                        </m:r>
                      </m:e>
                      <m:sub>
                        <m:r>
                          <m:rPr>
                            <m:sty m:val="p"/>
                          </m:rPr>
                          <a:rPr lang="en-GB" sz="2000">
                            <a:latin typeface="Cambria Math"/>
                          </a:rPr>
                          <m:t>i</m:t>
                        </m:r>
                        <m:r>
                          <a:rPr lang="en-GB" sz="2000">
                            <a:latin typeface="Cambria Math"/>
                          </a:rPr>
                          <m:t>+1</m:t>
                        </m:r>
                      </m:sub>
                    </m:sSub>
                    <m:r>
                      <a:rPr lang="en-GB" sz="2000" i="1">
                        <a:latin typeface="Cambria Math"/>
                      </a:rPr>
                      <m:t>−</m:t>
                    </m:r>
                    <m:sSub>
                      <m:sSubPr>
                        <m:ctrlPr>
                          <a:rPr lang="ru-RU" sz="2000" i="1">
                            <a:latin typeface="Cambria Math" panose="02040503050406030204" pitchFamily="18" charset="0"/>
                          </a:rPr>
                        </m:ctrlPr>
                      </m:sSubPr>
                      <m:e>
                        <m:r>
                          <m:rPr>
                            <m:sty m:val="p"/>
                          </m:rPr>
                          <a:rPr lang="en-GB" sz="2000">
                            <a:latin typeface="Cambria Math"/>
                          </a:rPr>
                          <m:t>ϑ</m:t>
                        </m:r>
                      </m:e>
                      <m:sub>
                        <m:r>
                          <m:rPr>
                            <m:sty m:val="p"/>
                          </m:rPr>
                          <a:rPr lang="en-GB" sz="2000">
                            <a:latin typeface="Cambria Math"/>
                          </a:rPr>
                          <m:t>i</m:t>
                        </m:r>
                      </m:sub>
                    </m:sSub>
                    <m:sSub>
                      <m:sSubPr>
                        <m:ctrlPr>
                          <a:rPr lang="ru-RU" sz="2000" i="1">
                            <a:latin typeface="Cambria Math" panose="02040503050406030204" pitchFamily="18" charset="0"/>
                          </a:rPr>
                        </m:ctrlPr>
                      </m:sSubPr>
                      <m:e>
                        <m:r>
                          <m:rPr>
                            <m:sty m:val="p"/>
                          </m:rPr>
                          <a:rPr lang="en-GB" sz="2000">
                            <a:latin typeface="Cambria Math"/>
                          </a:rPr>
                          <m:t>n</m:t>
                        </m:r>
                      </m:e>
                      <m:sub>
                        <m:r>
                          <m:rPr>
                            <m:sty m:val="p"/>
                          </m:rPr>
                          <a:rPr lang="en-GB" sz="2000">
                            <a:latin typeface="Cambria Math"/>
                          </a:rPr>
                          <m:t>i</m:t>
                        </m:r>
                      </m:sub>
                    </m:sSub>
                  </m:oMath>
                </a14:m>
                <a:r>
                  <a:rPr lang="ru-RU" sz="1800" dirty="0"/>
                  <a:t>,</a:t>
                </a:r>
              </a:p>
            </p:txBody>
          </p:sp>
        </mc:Choice>
        <mc:Fallback xmlns="">
          <p:sp>
            <p:nvSpPr>
              <p:cNvPr id="18" name="Прямоугольник 17"/>
              <p:cNvSpPr>
                <a:spLocks noRot="1" noChangeAspect="1" noMove="1" noResize="1" noEditPoints="1" noAdjustHandles="1" noChangeArrowheads="1" noChangeShapeType="1" noTextEdit="1"/>
              </p:cNvSpPr>
              <p:nvPr/>
            </p:nvSpPr>
            <p:spPr>
              <a:xfrm>
                <a:off x="243523" y="4819827"/>
                <a:ext cx="3783985" cy="654346"/>
              </a:xfrm>
              <a:prstGeom prst="rect">
                <a:avLst/>
              </a:prstGeom>
              <a:blipFill>
                <a:blip r:embed="rId3"/>
                <a:stretch>
                  <a:fillRect r="-32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9" name="Прямоугольник 18"/>
              <p:cNvSpPr/>
              <p:nvPr/>
            </p:nvSpPr>
            <p:spPr>
              <a:xfrm>
                <a:off x="4137278" y="4945053"/>
                <a:ext cx="394704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000" i="1" smtClean="0">
                          <a:latin typeface="Cambria Math"/>
                        </a:rPr>
                        <m:t>𝜗</m:t>
                      </m:r>
                      <m:d>
                        <m:dPr>
                          <m:ctrlPr>
                            <a:rPr lang="ru-RU" sz="2000" i="1">
                              <a:latin typeface="Cambria Math" panose="02040503050406030204" pitchFamily="18" charset="0"/>
                            </a:rPr>
                          </m:ctrlPr>
                        </m:dPr>
                        <m:e>
                          <m:r>
                            <a:rPr lang="en-GB" sz="2000" i="1">
                              <a:latin typeface="Cambria Math"/>
                            </a:rPr>
                            <m:t>𝑡</m:t>
                          </m:r>
                          <m:r>
                            <a:rPr lang="en-US" sz="2000">
                              <a:latin typeface="Cambria Math"/>
                            </a:rPr>
                            <m:t>,</m:t>
                          </m:r>
                          <m:r>
                            <a:rPr lang="en-GB" sz="2000" i="1">
                              <a:latin typeface="Cambria Math"/>
                            </a:rPr>
                            <m:t>𝑢</m:t>
                          </m:r>
                        </m:e>
                      </m:d>
                      <m:r>
                        <a:rPr lang="en-US" sz="2000">
                          <a:latin typeface="Cambria Math"/>
                        </a:rPr>
                        <m:t>=</m:t>
                      </m:r>
                      <m:sSub>
                        <m:sSubPr>
                          <m:ctrlPr>
                            <a:rPr lang="ru-RU" sz="2000" i="1">
                              <a:latin typeface="Cambria Math" panose="02040503050406030204" pitchFamily="18" charset="0"/>
                            </a:rPr>
                          </m:ctrlPr>
                        </m:sSubPr>
                        <m:e>
                          <m:r>
                            <a:rPr lang="en-GB" sz="2000" i="1">
                              <a:latin typeface="Cambria Math"/>
                            </a:rPr>
                            <m:t>𝑘</m:t>
                          </m:r>
                        </m:e>
                        <m:sub>
                          <m:r>
                            <a:rPr lang="en-GB" sz="2000" i="1">
                              <a:latin typeface="Cambria Math"/>
                            </a:rPr>
                            <m:t>𝑏</m:t>
                          </m:r>
                        </m:sub>
                      </m:sSub>
                      <m:sSup>
                        <m:sSupPr>
                          <m:ctrlPr>
                            <a:rPr lang="ru-RU" sz="2000" i="1">
                              <a:latin typeface="Cambria Math" panose="02040503050406030204" pitchFamily="18" charset="0"/>
                            </a:rPr>
                          </m:ctrlPr>
                        </m:sSupPr>
                        <m:e>
                          <m:r>
                            <a:rPr lang="en-GB" sz="2000" i="1">
                              <a:latin typeface="Cambria Math"/>
                            </a:rPr>
                            <m:t>𝛾</m:t>
                          </m:r>
                        </m:e>
                        <m:sup>
                          <m:r>
                            <a:rPr lang="en-GB" sz="2000" i="1">
                              <a:latin typeface="Cambria Math"/>
                            </a:rPr>
                            <m:t>𝑝</m:t>
                          </m:r>
                        </m:sup>
                      </m:sSup>
                      <m:sSub>
                        <m:sSubPr>
                          <m:ctrlPr>
                            <a:rPr lang="ru-RU" sz="2000" i="1">
                              <a:latin typeface="Cambria Math" panose="02040503050406030204" pitchFamily="18" charset="0"/>
                            </a:rPr>
                          </m:ctrlPr>
                        </m:sSubPr>
                        <m:e>
                          <m:acc>
                            <m:accPr>
                              <m:chr m:val="̅"/>
                              <m:ctrlPr>
                                <a:rPr lang="ru-RU" sz="2000" i="1">
                                  <a:latin typeface="Cambria Math" panose="02040503050406030204" pitchFamily="18" charset="0"/>
                                </a:rPr>
                              </m:ctrlPr>
                            </m:accPr>
                            <m:e>
                              <m:r>
                                <a:rPr lang="en-US" sz="2000" i="1">
                                  <a:latin typeface="Cambria Math"/>
                                </a:rPr>
                                <m:t>𝑚</m:t>
                              </m:r>
                            </m:e>
                          </m:acc>
                        </m:e>
                        <m:sub>
                          <m:r>
                            <a:rPr lang="en-US" sz="2000">
                              <a:latin typeface="Cambria Math"/>
                            </a:rPr>
                            <m:t>1</m:t>
                          </m:r>
                        </m:sub>
                      </m:sSub>
                      <m:r>
                        <a:rPr lang="en-US" sz="2000">
                          <a:latin typeface="Cambria Math"/>
                        </a:rPr>
                        <m:t>∙</m:t>
                      </m:r>
                      <m:r>
                        <a:rPr lang="en-GB" sz="2000" i="1">
                          <a:latin typeface="Cambria Math"/>
                        </a:rPr>
                        <m:t>𝐹</m:t>
                      </m:r>
                      <m:d>
                        <m:dPr>
                          <m:ctrlPr>
                            <a:rPr lang="en-US" sz="2000" i="1">
                              <a:latin typeface="Cambria Math" panose="02040503050406030204" pitchFamily="18" charset="0"/>
                            </a:rPr>
                          </m:ctrlPr>
                        </m:dPr>
                        <m:e>
                          <m:r>
                            <a:rPr lang="en-US" sz="2000" i="1">
                              <a:latin typeface="Cambria Math"/>
                            </a:rPr>
                            <m:t>𝑢</m:t>
                          </m:r>
                        </m:e>
                      </m:d>
                      <m:r>
                        <a:rPr lang="en-US" sz="2000">
                          <a:latin typeface="Cambria Math"/>
                        </a:rPr>
                        <m:t>∙</m:t>
                      </m:r>
                      <m:sSub>
                        <m:sSubPr>
                          <m:ctrlPr>
                            <a:rPr lang="ru-RU" sz="2000" i="1">
                              <a:latin typeface="Cambria Math" panose="02040503050406030204" pitchFamily="18" charset="0"/>
                            </a:rPr>
                          </m:ctrlPr>
                        </m:sSubPr>
                        <m:e>
                          <m:r>
                            <a:rPr lang="en-US" sz="2000" i="1">
                              <a:latin typeface="Cambria Math"/>
                            </a:rPr>
                            <m:t>𝑓</m:t>
                          </m:r>
                        </m:e>
                        <m:sub>
                          <m:r>
                            <a:rPr lang="en-US" sz="2000" i="1">
                              <a:latin typeface="Cambria Math"/>
                            </a:rPr>
                            <m:t>𝑎</m:t>
                          </m:r>
                        </m:sub>
                      </m:sSub>
                      <m:d>
                        <m:dPr>
                          <m:ctrlPr>
                            <a:rPr lang="en-US" sz="2000" i="1">
                              <a:latin typeface="Cambria Math" panose="02040503050406030204" pitchFamily="18" charset="0"/>
                            </a:rPr>
                          </m:ctrlPr>
                        </m:dPr>
                        <m:e>
                          <m:r>
                            <a:rPr lang="en-US" sz="2000" i="1">
                              <a:latin typeface="Cambria Math"/>
                            </a:rPr>
                            <m:t>𝑡</m:t>
                          </m:r>
                          <m:r>
                            <a:rPr lang="en-US" sz="2000">
                              <a:latin typeface="Cambria Math"/>
                            </a:rPr>
                            <m:t>,</m:t>
                          </m:r>
                          <m:r>
                            <a:rPr lang="en-US" sz="2000" i="1">
                              <a:latin typeface="Cambria Math"/>
                            </a:rPr>
                            <m:t>𝑢</m:t>
                          </m:r>
                        </m:e>
                      </m:d>
                      <m:r>
                        <a:rPr lang="ru-RU" sz="2000" b="0" i="0" smtClean="0">
                          <a:latin typeface="Cambria Math"/>
                        </a:rPr>
                        <m:t>,</m:t>
                      </m:r>
                    </m:oMath>
                  </m:oMathPara>
                </a14:m>
                <a:endParaRPr lang="ru-RU" sz="1800" dirty="0"/>
              </a:p>
            </p:txBody>
          </p:sp>
        </mc:Choice>
        <mc:Fallback xmlns="">
          <p:sp>
            <p:nvSpPr>
              <p:cNvPr id="19" name="Прямоугольник 18"/>
              <p:cNvSpPr>
                <a:spLocks noRot="1" noChangeAspect="1" noMove="1" noResize="1" noEditPoints="1" noAdjustHandles="1" noChangeArrowheads="1" noChangeShapeType="1" noTextEdit="1"/>
              </p:cNvSpPr>
              <p:nvPr/>
            </p:nvSpPr>
            <p:spPr>
              <a:xfrm>
                <a:off x="4137278" y="4945053"/>
                <a:ext cx="3947043" cy="400110"/>
              </a:xfrm>
              <a:prstGeom prst="rect">
                <a:avLst/>
              </a:prstGeom>
              <a:blipFill>
                <a:blip r:embed="rId4"/>
                <a:stretch>
                  <a:fillRect b="-1666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0" name="Прямоугольник 19"/>
              <p:cNvSpPr/>
              <p:nvPr/>
            </p:nvSpPr>
            <p:spPr>
              <a:xfrm>
                <a:off x="8281479" y="4819827"/>
                <a:ext cx="3162019" cy="6505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mtClean="0">
                          <a:latin typeface="Cambria Math"/>
                        </a:rPr>
                        <m:t>F</m:t>
                      </m:r>
                      <m:d>
                        <m:dPr>
                          <m:ctrlPr>
                            <a:rPr lang="ru-RU" i="1">
                              <a:latin typeface="Cambria Math" panose="02040503050406030204" pitchFamily="18" charset="0"/>
                            </a:rPr>
                          </m:ctrlPr>
                        </m:dPr>
                        <m:e>
                          <m:r>
                            <m:rPr>
                              <m:sty m:val="p"/>
                            </m:rPr>
                            <a:rPr lang="en-US">
                              <a:latin typeface="Cambria Math"/>
                            </a:rPr>
                            <m:t>u</m:t>
                          </m:r>
                        </m:e>
                      </m:d>
                      <m:r>
                        <a:rPr lang="en-US">
                          <a:latin typeface="Cambria Math"/>
                        </a:rPr>
                        <m:t>=</m:t>
                      </m:r>
                      <m:f>
                        <m:fPr>
                          <m:ctrlPr>
                            <a:rPr lang="ru-RU" i="1">
                              <a:latin typeface="Cambria Math" panose="02040503050406030204" pitchFamily="18" charset="0"/>
                            </a:rPr>
                          </m:ctrlPr>
                        </m:fPr>
                        <m:num>
                          <m:r>
                            <a:rPr lang="en-US">
                              <a:latin typeface="Cambria Math"/>
                            </a:rPr>
                            <m:t>1</m:t>
                          </m:r>
                        </m:num>
                        <m:den>
                          <m:r>
                            <m:rPr>
                              <m:sty m:val="p"/>
                            </m:rPr>
                            <a:rPr lang="en-US">
                              <a:latin typeface="Cambria Math"/>
                            </a:rPr>
                            <m:t>δ</m:t>
                          </m:r>
                          <m:rad>
                            <m:radPr>
                              <m:degHide m:val="on"/>
                              <m:ctrlPr>
                                <a:rPr lang="ru-RU" i="1">
                                  <a:latin typeface="Cambria Math" panose="02040503050406030204" pitchFamily="18" charset="0"/>
                                </a:rPr>
                              </m:ctrlPr>
                            </m:radPr>
                            <m:deg/>
                            <m:e>
                              <m:r>
                                <a:rPr lang="en-US">
                                  <a:latin typeface="Cambria Math"/>
                                </a:rPr>
                                <m:t>2</m:t>
                              </m:r>
                              <m:r>
                                <m:rPr>
                                  <m:sty m:val="p"/>
                                </m:rPr>
                                <a:rPr lang="en-US">
                                  <a:latin typeface="Cambria Math"/>
                                </a:rPr>
                                <m:t>π</m:t>
                              </m:r>
                            </m:e>
                          </m:rad>
                        </m:den>
                      </m:f>
                      <m:r>
                        <m:rPr>
                          <m:sty m:val="p"/>
                        </m:rPr>
                        <a:rPr lang="en-US">
                          <a:latin typeface="Cambria Math"/>
                        </a:rPr>
                        <m:t>exp</m:t>
                      </m:r>
                      <m:d>
                        <m:dPr>
                          <m:ctrlPr>
                            <a:rPr lang="ru-RU" i="1">
                              <a:latin typeface="Cambria Math" panose="02040503050406030204" pitchFamily="18" charset="0"/>
                            </a:rPr>
                          </m:ctrlPr>
                        </m:dPr>
                        <m:e>
                          <m:r>
                            <a:rPr lang="en-US" i="1">
                              <a:latin typeface="Cambria Math"/>
                            </a:rPr>
                            <m:t>−</m:t>
                          </m:r>
                          <m:f>
                            <m:fPr>
                              <m:ctrlPr>
                                <a:rPr lang="ru-RU" i="1">
                                  <a:latin typeface="Cambria Math" panose="02040503050406030204" pitchFamily="18" charset="0"/>
                                </a:rPr>
                              </m:ctrlPr>
                            </m:fPr>
                            <m:num>
                              <m:sSup>
                                <m:sSupPr>
                                  <m:ctrlPr>
                                    <a:rPr lang="ru-RU" i="1">
                                      <a:latin typeface="Cambria Math" panose="02040503050406030204" pitchFamily="18" charset="0"/>
                                    </a:rPr>
                                  </m:ctrlPr>
                                </m:sSupPr>
                                <m:e>
                                  <m:d>
                                    <m:dPr>
                                      <m:ctrlPr>
                                        <a:rPr lang="ru-RU" i="1">
                                          <a:latin typeface="Cambria Math" panose="02040503050406030204" pitchFamily="18" charset="0"/>
                                        </a:rPr>
                                      </m:ctrlPr>
                                    </m:dPr>
                                    <m:e>
                                      <m:sSub>
                                        <m:sSubPr>
                                          <m:ctrlPr>
                                            <a:rPr lang="ru-RU" i="1">
                                              <a:latin typeface="Cambria Math" panose="02040503050406030204" pitchFamily="18" charset="0"/>
                                            </a:rPr>
                                          </m:ctrlPr>
                                        </m:sSubPr>
                                        <m:e>
                                          <m:r>
                                            <m:rPr>
                                              <m:sty m:val="p"/>
                                            </m:rPr>
                                            <a:rPr lang="en-US">
                                              <a:latin typeface="Cambria Math"/>
                                            </a:rPr>
                                            <m:t>L</m:t>
                                          </m:r>
                                        </m:e>
                                        <m:sub>
                                          <m:r>
                                            <m:rPr>
                                              <m:sty m:val="p"/>
                                            </m:rPr>
                                            <a:rPr lang="en-US">
                                              <a:latin typeface="Cambria Math"/>
                                            </a:rPr>
                                            <m:t>u</m:t>
                                          </m:r>
                                        </m:sub>
                                      </m:sSub>
                                      <m:r>
                                        <a:rPr lang="en-US" i="1">
                                          <a:latin typeface="Cambria Math"/>
                                        </a:rPr>
                                        <m:t>−</m:t>
                                      </m:r>
                                      <m:sSup>
                                        <m:sSupPr>
                                          <m:ctrlPr>
                                            <a:rPr lang="ru-RU" i="1">
                                              <a:latin typeface="Cambria Math" panose="02040503050406030204" pitchFamily="18" charset="0"/>
                                            </a:rPr>
                                          </m:ctrlPr>
                                        </m:sSupPr>
                                        <m:e>
                                          <m:r>
                                            <m:rPr>
                                              <m:sty m:val="p"/>
                                            </m:rPr>
                                            <a:rPr lang="en-US">
                                              <a:latin typeface="Cambria Math"/>
                                            </a:rPr>
                                            <m:t>L</m:t>
                                          </m:r>
                                        </m:e>
                                        <m:sup>
                                          <m:r>
                                            <a:rPr lang="en-US" i="1">
                                              <a:latin typeface="Cambria Math"/>
                                            </a:rPr>
                                            <m:t>∗</m:t>
                                          </m:r>
                                        </m:sup>
                                      </m:sSup>
                                    </m:e>
                                  </m:d>
                                </m:e>
                                <m:sup>
                                  <m:r>
                                    <a:rPr lang="en-US">
                                      <a:latin typeface="Cambria Math"/>
                                    </a:rPr>
                                    <m:t>2</m:t>
                                  </m:r>
                                </m:sup>
                              </m:sSup>
                            </m:num>
                            <m:den>
                              <m:r>
                                <a:rPr lang="en-US">
                                  <a:latin typeface="Cambria Math"/>
                                </a:rPr>
                                <m:t>2</m:t>
                              </m:r>
                              <m:r>
                                <m:rPr>
                                  <m:sty m:val="p"/>
                                </m:rPr>
                                <a:rPr lang="en-US">
                                  <a:latin typeface="Cambria Math"/>
                                </a:rPr>
                                <m:t>δ</m:t>
                              </m:r>
                            </m:den>
                          </m:f>
                        </m:e>
                      </m:d>
                      <m:r>
                        <a:rPr lang="ru-RU" b="0" i="0" smtClean="0">
                          <a:latin typeface="Cambria Math"/>
                        </a:rPr>
                        <m:t>.</m:t>
                      </m:r>
                    </m:oMath>
                  </m:oMathPara>
                </a14:m>
                <a:endParaRPr lang="ru-RU" sz="1800" dirty="0"/>
              </a:p>
            </p:txBody>
          </p:sp>
        </mc:Choice>
        <mc:Fallback xmlns="">
          <p:sp>
            <p:nvSpPr>
              <p:cNvPr id="20" name="Прямоугольник 19"/>
              <p:cNvSpPr>
                <a:spLocks noRot="1" noChangeAspect="1" noMove="1" noResize="1" noEditPoints="1" noAdjustHandles="1" noChangeArrowheads="1" noChangeShapeType="1" noTextEdit="1"/>
              </p:cNvSpPr>
              <p:nvPr/>
            </p:nvSpPr>
            <p:spPr>
              <a:xfrm>
                <a:off x="8281479" y="4819827"/>
                <a:ext cx="3162019" cy="650563"/>
              </a:xfrm>
              <a:prstGeom prst="rect">
                <a:avLst/>
              </a:prstGeom>
              <a:blipFill>
                <a:blip r:embed="rId5"/>
                <a:stretch>
                  <a:fillRect/>
                </a:stretch>
              </a:blipFill>
            </p:spPr>
            <p:txBody>
              <a:bodyPr/>
              <a:lstStyle/>
              <a:p>
                <a:r>
                  <a:rPr lang="ru-RU">
                    <a:noFill/>
                  </a:rPr>
                  <a:t> </a:t>
                </a:r>
              </a:p>
            </p:txBody>
          </p:sp>
        </mc:Fallback>
      </mc:AlternateContent>
      <p:sp>
        <p:nvSpPr>
          <p:cNvPr id="23" name="Прямоугольник 22"/>
          <p:cNvSpPr/>
          <p:nvPr/>
        </p:nvSpPr>
        <p:spPr>
          <a:xfrm>
            <a:off x="232771" y="1913360"/>
            <a:ext cx="2218877" cy="400110"/>
          </a:xfrm>
          <a:prstGeom prst="rect">
            <a:avLst/>
          </a:prstGeom>
        </p:spPr>
        <p:txBody>
          <a:bodyPr wrap="none">
            <a:spAutoFit/>
          </a:bodyPr>
          <a:lstStyle/>
          <a:p>
            <a:r>
              <a:rPr lang="en-GB" sz="2000" b="1" dirty="0"/>
              <a:t>1, 2, 3. </a:t>
            </a:r>
            <a:r>
              <a:rPr lang="en-US" sz="2000" b="1" dirty="0"/>
              <a:t>Unaltered</a:t>
            </a:r>
            <a:endParaRPr lang="ru-RU" sz="2000" b="1" dirty="0"/>
          </a:p>
        </p:txBody>
      </p:sp>
    </p:spTree>
    <p:extLst>
      <p:ext uri="{BB962C8B-B14F-4D97-AF65-F5344CB8AC3E}">
        <p14:creationId xmlns:p14="http://schemas.microsoft.com/office/powerpoint/2010/main" val="108230451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S" val="1,2"/>
  <p:tag name="THINKCELLUNDODONOTDELETE" val="0"/>
  <p:tag name="ARTICULATE_SLIDE_THUMBNAIL_REFRESH" val="1"/>
  <p:tag name="ARTICULATE_SLIDE_COUNT" val="0"/>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CSOBA PowerPoint Template">
  <a:themeElements>
    <a:clrScheme name="Custom 12">
      <a:dk1>
        <a:sysClr val="windowText" lastClr="000000"/>
      </a:dk1>
      <a:lt1>
        <a:srgbClr val="FFFFFF"/>
      </a:lt1>
      <a:dk2>
        <a:srgbClr val="1F497D"/>
      </a:dk2>
      <a:lt2>
        <a:srgbClr val="EEECE1"/>
      </a:lt2>
      <a:accent1>
        <a:srgbClr val="548DD4"/>
      </a:accent1>
      <a:accent2>
        <a:srgbClr val="1F497D"/>
      </a:accent2>
      <a:accent3>
        <a:srgbClr val="FFFFFF"/>
      </a:accent3>
      <a:accent4>
        <a:srgbClr val="731889"/>
      </a:accent4>
      <a:accent5>
        <a:srgbClr val="FF0000"/>
      </a:accent5>
      <a:accent6>
        <a:srgbClr val="F58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EGA PowerPoint Template</Template>
  <TotalTime>15138</TotalTime>
  <Words>942</Words>
  <Application>Microsoft Office PowerPoint</Application>
  <PresentationFormat>Произвольный</PresentationFormat>
  <Paragraphs>212</Paragraphs>
  <Slides>21</Slides>
  <Notes>2</Notes>
  <HiddenSlides>0</HiddenSlides>
  <MMClips>2</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21</vt:i4>
      </vt:variant>
    </vt:vector>
  </HeadingPairs>
  <TitlesOfParts>
    <vt:vector size="27" baseType="lpstr">
      <vt:lpstr>Arial</vt:lpstr>
      <vt:lpstr>Calibri</vt:lpstr>
      <vt:lpstr>Cambria Math</vt:lpstr>
      <vt:lpstr>Symbol</vt:lpstr>
      <vt:lpstr>Times New Roman</vt:lpstr>
      <vt:lpstr>ICSOBA PowerPoint Template</vt:lpstr>
      <vt:lpstr>Презентация PowerPoint</vt:lpstr>
      <vt:lpstr>Contents</vt:lpstr>
      <vt:lpstr>Introduction</vt:lpstr>
      <vt:lpstr>Process Specifics Causing Errors in PSD and Liquor Productivity Control in the Precipitation Area</vt:lpstr>
      <vt:lpstr>Two Methods of Simulation</vt:lpstr>
      <vt:lpstr>Classical Population Balance Model</vt:lpstr>
      <vt:lpstr>PSD Oscillations</vt:lpstr>
      <vt:lpstr>Birth-and-Spread Mechanism</vt:lpstr>
      <vt:lpstr>Updated PBM Model</vt:lpstr>
      <vt:lpstr>Recurrent Neural Network</vt:lpstr>
      <vt:lpstr>Long-Short Term Memory</vt:lpstr>
      <vt:lpstr>PrecipExpert Tool</vt:lpstr>
      <vt:lpstr>Long-Term Prediction Using PBM</vt:lpstr>
      <vt:lpstr>Set of LSTM Models for the Precipitation Area</vt:lpstr>
      <vt:lpstr>Parameters Enabling Best 60-day Prediction Using  LSTM Model </vt:lpstr>
      <vt:lpstr>Short-Term Predictions Using LSTM Network</vt:lpstr>
      <vt:lpstr>Comparison of Predictions Using PBM and LSTM Methods</vt:lpstr>
      <vt:lpstr>Comparison of Predictions Using PBM and LSTM Methods</vt:lpstr>
      <vt:lpstr>Accuracy of 60-day Predictions Using LSTM Method</vt:lpstr>
      <vt:lpstr>Conclusions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ICSOBA 2018</dc:title>
  <dc:creator>ICSOBA</dc:creator>
  <cp:lastModifiedBy>VOG</cp:lastModifiedBy>
  <cp:revision>218</cp:revision>
  <cp:lastPrinted>2014-11-06T10:53:27Z</cp:lastPrinted>
  <dcterms:created xsi:type="dcterms:W3CDTF">2014-09-24T09:29:08Z</dcterms:created>
  <dcterms:modified xsi:type="dcterms:W3CDTF">2020-10-28T19:00:07Z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le">
    <vt:lpwstr>Title</vt:lpwstr>
  </property>
  <property fmtid="{D5CDD505-2E9C-101B-9397-08002B2CF9AE}" pid="3" name="Final">
    <vt:bool>false</vt:bool>
  </property>
  <property fmtid="{D5CDD505-2E9C-101B-9397-08002B2CF9AE}" pid="4" name="Event">
    <vt:lpwstr/>
  </property>
  <property fmtid="{D5CDD505-2E9C-101B-9397-08002B2CF9AE}" pid="5" name="Delivery Date">
    <vt:lpwstr>Date</vt:lpwstr>
  </property>
  <property fmtid="{D5CDD505-2E9C-101B-9397-08002B2CF9AE}" pid="6" name="Office2010EditCount">
    <vt:lpwstr>1</vt:lpwstr>
  </property>
  <property fmtid="{D5CDD505-2E9C-101B-9397-08002B2CF9AE}" pid="7" name="Office2003EditCount">
    <vt:lpwstr>0</vt:lpwstr>
  </property>
  <property fmtid="{D5CDD505-2E9C-101B-9397-08002B2CF9AE}" pid="8" name="LastEditedOfficeVersion">
    <vt:lpwstr>Office2010</vt:lpwstr>
  </property>
  <property fmtid="{D5CDD505-2E9C-101B-9397-08002B2CF9AE}" pid="9" name="DocID">
    <vt:lpwstr>DOC ID</vt:lpwstr>
  </property>
  <property fmtid="{D5CDD505-2E9C-101B-9397-08002B2CF9AE}" pid="10" name="VGCompatibilityCheck Run By">
    <vt:lpwstr>Chandrasekar N</vt:lpwstr>
  </property>
  <property fmtid="{D5CDD505-2E9C-101B-9397-08002B2CF9AE}" pid="11" name="VGCompatibilityCheck Run On ">
    <vt:lpwstr>11/27/2013 7:03:39 AM</vt:lpwstr>
  </property>
  <property fmtid="{D5CDD505-2E9C-101B-9397-08002B2CF9AE}" pid="12" name="Office2010WasSaved">
    <vt:lpwstr>1</vt:lpwstr>
  </property>
  <property fmtid="{D5CDD505-2E9C-101B-9397-08002B2CF9AE}" pid="13" name="ArticulateGUID">
    <vt:lpwstr>B226C459-D9FB-491C-BAE2-6A36F13252D2</vt:lpwstr>
  </property>
  <property fmtid="{D5CDD505-2E9C-101B-9397-08002B2CF9AE}" pid="14" name="ArticulatePath">
    <vt:lpwstr>EGA PowerPoint presentation template</vt:lpwstr>
  </property>
  <property fmtid="{D5CDD505-2E9C-101B-9397-08002B2CF9AE}" pid="15" name="ContentTypeId">
    <vt:lpwstr>0x010100E30140910B3AC54ABBD9677A57C41399</vt:lpwstr>
  </property>
  <property fmtid="{D5CDD505-2E9C-101B-9397-08002B2CF9AE}" pid="16" name="VGCompatibilityCheck Run On">
    <vt:lpwstr>11/27/2013 7:03:39 AM</vt:lpwstr>
  </property>
  <property fmtid="{D5CDD505-2E9C-101B-9397-08002B2CF9AE}" pid="17" name="ShowOnHomePage">
    <vt:lpwstr>1</vt:lpwstr>
  </property>
  <property fmtid="{D5CDD505-2E9C-101B-9397-08002B2CF9AE}" pid="18" name="PublishingPageContent">
    <vt:lpwstr/>
  </property>
  <property fmtid="{D5CDD505-2E9C-101B-9397-08002B2CF9AE}" pid="19" name="Category">
    <vt:lpwstr>1</vt:lpwstr>
  </property>
</Properties>
</file>